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sldIdLst>
    <p:sldId id="256" r:id="rId2"/>
    <p:sldId id="323" r:id="rId3"/>
    <p:sldId id="259" r:id="rId4"/>
    <p:sldId id="324" r:id="rId5"/>
    <p:sldId id="325" r:id="rId6"/>
    <p:sldId id="327" r:id="rId7"/>
    <p:sldId id="328" r:id="rId8"/>
    <p:sldId id="329" r:id="rId9"/>
    <p:sldId id="330" r:id="rId10"/>
    <p:sldId id="341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2" r:id="rId19"/>
    <p:sldId id="340" r:id="rId20"/>
    <p:sldId id="343" r:id="rId21"/>
    <p:sldId id="344" r:id="rId22"/>
    <p:sldId id="345" r:id="rId23"/>
    <p:sldId id="346" r:id="rId24"/>
    <p:sldId id="355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31" r:id="rId34"/>
  </p:sldIdLst>
  <p:sldSz cx="9144000" cy="5143500" type="screen16x9"/>
  <p:notesSz cx="7559675" cy="10691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modifyVerifier cryptProviderType="rsaFull" cryptAlgorithmClass="hash" cryptAlgorithmType="typeAny" cryptAlgorithmSid="4" spinCount="100000" saltData="2YCvYGb6YC0ugfNtes89Qw==" hashData="BXEEIo8H3bZErf6MVuP5bsHIeEE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C0C0C0"/>
    <a:srgbClr val="B2B2B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9" autoAdjust="0"/>
  </p:normalViewPr>
  <p:slideViewPr>
    <p:cSldViewPr snapToObjects="1">
      <p:cViewPr>
        <p:scale>
          <a:sx n="80" d="100"/>
          <a:sy n="80" d="100"/>
        </p:scale>
        <p:origin x="-1086" y="-198"/>
      </p:cViewPr>
      <p:guideLst>
        <p:guide orient="horz" pos="1575"/>
        <p:guide pos="2881"/>
      </p:guideLst>
    </p:cSldViewPr>
  </p:slideViewPr>
  <p:outlineViewPr>
    <p:cViewPr>
      <p:scale>
        <a:sx n="33" d="100"/>
        <a:sy n="33" d="100"/>
      </p:scale>
      <p:origin x="0" y="25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5DDD1C-FE76-4376-9FF2-E91909933E04}" type="datetimeFigureOut">
              <a:rPr lang="zh-CN" altLang="en-US"/>
              <a:pPr>
                <a:defRPr/>
              </a:pPr>
              <a:t>2016/10/24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8743040-7213-4C30-BC3F-B6562CAE26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1794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1142921" y="1287135"/>
            <a:ext cx="6121759" cy="1102539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317" y="2797928"/>
            <a:ext cx="6051201" cy="6287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hlink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125"/>
            <a:ext cx="2133600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125"/>
            <a:ext cx="2897188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87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92275" y="204788"/>
            <a:ext cx="6994525" cy="85883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692275" y="1200150"/>
            <a:ext cx="6994525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125"/>
            <a:ext cx="2133600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4683125"/>
            <a:ext cx="2133600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466FEE-6CED-41D4-9A6E-EEC8E19656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4683125"/>
            <a:ext cx="2897188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5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38217" y="205388"/>
            <a:ext cx="1748835" cy="4388733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691716" y="205388"/>
            <a:ext cx="5085226" cy="43887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125"/>
            <a:ext cx="2133600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4683125"/>
            <a:ext cx="2133600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2F5E56-8009-4D9B-B8C2-D5604AF497C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4683125"/>
            <a:ext cx="2897188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20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91716" y="205388"/>
            <a:ext cx="6995336" cy="85809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691717" y="1199562"/>
            <a:ext cx="3417030" cy="33945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70022" y="1199562"/>
            <a:ext cx="3417030" cy="33945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125"/>
            <a:ext cx="2133600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4683125"/>
            <a:ext cx="2133600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89F7E25-81CF-421F-8EF0-B751C4F38CB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4683125"/>
            <a:ext cx="2897188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49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691716" y="205388"/>
            <a:ext cx="6995336" cy="43887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125"/>
            <a:ext cx="2133600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4683125"/>
            <a:ext cx="2133600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910B0B-B9FD-42AE-98D2-CF350F4192A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4683125"/>
            <a:ext cx="2897188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5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92275" y="1200150"/>
            <a:ext cx="6994525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554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82" y="3305096"/>
            <a:ext cx="7773156" cy="102189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82" y="2179876"/>
            <a:ext cx="7773156" cy="112522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125"/>
            <a:ext cx="2133600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4683125"/>
            <a:ext cx="2133600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32A702-F560-4E78-AACF-DC5CEA93E95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4683125"/>
            <a:ext cx="2897188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10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92275" y="204788"/>
            <a:ext cx="6994525" cy="85883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691717" y="1199562"/>
            <a:ext cx="3417030" cy="33945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70022" y="1199562"/>
            <a:ext cx="3417030" cy="33945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125"/>
            <a:ext cx="2133600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4683125"/>
            <a:ext cx="2133600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F806A8-2EE0-47B5-B073-08F35E6D3D5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4683125"/>
            <a:ext cx="2897188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7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949" y="205388"/>
            <a:ext cx="8230104" cy="85809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6948" y="1151680"/>
            <a:ext cx="4040294" cy="4800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6948" y="1631758"/>
            <a:ext cx="4040294" cy="29623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79" y="1151680"/>
            <a:ext cx="4041974" cy="4800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79" y="1631758"/>
            <a:ext cx="4041974" cy="29623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125"/>
            <a:ext cx="2133600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4683125"/>
            <a:ext cx="2133600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717B2D-56A6-4A52-B57E-897AAC9D07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4683125"/>
            <a:ext cx="2897188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4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92275" y="204788"/>
            <a:ext cx="6994525" cy="85883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125"/>
            <a:ext cx="2133600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4683125"/>
            <a:ext cx="2133600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041342-9F35-4542-B200-7D94F419ECC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4683125"/>
            <a:ext cx="2897188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34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125"/>
            <a:ext cx="2133600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4683125"/>
            <a:ext cx="2133600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36A534-070F-415C-804E-79EC9C1B31B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4683125"/>
            <a:ext cx="2897188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03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949" y="205388"/>
            <a:ext cx="3008801" cy="87069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947" y="205388"/>
            <a:ext cx="5112106" cy="438873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6949" y="1076078"/>
            <a:ext cx="3008801" cy="351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125"/>
            <a:ext cx="2133600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4683125"/>
            <a:ext cx="2133600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7198E0-56C8-400D-A1DA-A657DD32091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4683125"/>
            <a:ext cx="2897188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514" y="3599947"/>
            <a:ext cx="5486736" cy="42589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514" y="459917"/>
            <a:ext cx="5486736" cy="30858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514" y="4025841"/>
            <a:ext cx="5486736" cy="6035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125"/>
            <a:ext cx="2133600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4683125"/>
            <a:ext cx="2133600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2D91B0-63EF-46E9-85AA-8CB68D18A6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4683125"/>
            <a:ext cx="2897188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4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199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  <p:sldLayoutId id="2147484210" r:id="rId12"/>
    <p:sldLayoutId id="2147484211" r:id="rId13"/>
  </p:sldLayoutIdLst>
  <p:hf hdr="0" ftr="0" dt="0"/>
  <p:txStyles>
    <p:titleStyle>
      <a:lvl1pPr algn="ctr" defTabSz="8636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636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ea typeface="华文新魏" pitchFamily="2" charset="-122"/>
        </a:defRPr>
      </a:lvl2pPr>
      <a:lvl3pPr algn="ctr" defTabSz="8636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ea typeface="华文新魏" pitchFamily="2" charset="-122"/>
        </a:defRPr>
      </a:lvl3pPr>
      <a:lvl4pPr algn="ctr" defTabSz="8636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ea typeface="华文新魏" pitchFamily="2" charset="-122"/>
        </a:defRPr>
      </a:lvl4pPr>
      <a:lvl5pPr algn="ctr" defTabSz="8636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ea typeface="华文新魏" pitchFamily="2" charset="-122"/>
        </a:defRPr>
      </a:lvl5pPr>
      <a:lvl6pPr marL="457200" algn="ctr" defTabSz="8636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ea typeface="华文新魏" pitchFamily="2" charset="-122"/>
        </a:defRPr>
      </a:lvl6pPr>
      <a:lvl7pPr marL="914400" algn="ctr" defTabSz="8636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ea typeface="华文新魏" pitchFamily="2" charset="-122"/>
        </a:defRPr>
      </a:lvl7pPr>
      <a:lvl8pPr marL="1371600" algn="ctr" defTabSz="8636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ea typeface="华文新魏" pitchFamily="2" charset="-122"/>
        </a:defRPr>
      </a:lvl8pPr>
      <a:lvl9pPr marL="1828800" algn="ctr" defTabSz="8636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ea typeface="华文新魏" pitchFamily="2" charset="-122"/>
        </a:defRPr>
      </a:lvl9pPr>
    </p:titleStyle>
    <p:bodyStyle>
      <a:lvl1pPr marL="323850" indent="-323850" algn="l" defTabSz="863600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01675" indent="-269875" algn="l" defTabSz="863600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rgbClr val="FFFFFF"/>
          </a:solidFill>
          <a:latin typeface="+mn-lt"/>
          <a:ea typeface="+mn-ea"/>
        </a:defRPr>
      </a:lvl2pPr>
      <a:lvl3pPr marL="1079500" indent="-215900" algn="l" defTabSz="863600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rgbClr val="FFFFFF"/>
          </a:solidFill>
          <a:latin typeface="+mn-lt"/>
          <a:ea typeface="+mn-ea"/>
        </a:defRPr>
      </a:lvl3pPr>
      <a:lvl4pPr marL="1511300" indent="-215900" algn="l" defTabSz="863600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FFFFFF"/>
          </a:solidFill>
          <a:latin typeface="+mn-lt"/>
          <a:ea typeface="+mn-ea"/>
        </a:defRPr>
      </a:lvl4pPr>
      <a:lvl5pPr marL="1944688" indent="-215900" algn="l" defTabSz="8636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rgbClr val="FFFFFF"/>
          </a:solidFill>
          <a:latin typeface="+mn-lt"/>
          <a:ea typeface="+mn-ea"/>
        </a:defRPr>
      </a:lvl5pPr>
      <a:lvl6pPr marL="2401888" indent="-215900" algn="l" defTabSz="863600" rtl="0" fontAlgn="base">
        <a:spcBef>
          <a:spcPct val="20000"/>
        </a:spcBef>
        <a:spcAft>
          <a:spcPct val="0"/>
        </a:spcAft>
        <a:buChar char="»"/>
        <a:defRPr sz="1900">
          <a:solidFill>
            <a:srgbClr val="FFFFFF"/>
          </a:solidFill>
          <a:latin typeface="+mn-lt"/>
          <a:ea typeface="+mn-ea"/>
        </a:defRPr>
      </a:lvl6pPr>
      <a:lvl7pPr marL="2859088" indent="-215900" algn="l" defTabSz="863600" rtl="0" fontAlgn="base">
        <a:spcBef>
          <a:spcPct val="20000"/>
        </a:spcBef>
        <a:spcAft>
          <a:spcPct val="0"/>
        </a:spcAft>
        <a:buChar char="»"/>
        <a:defRPr sz="1900">
          <a:solidFill>
            <a:srgbClr val="FFFFFF"/>
          </a:solidFill>
          <a:latin typeface="+mn-lt"/>
          <a:ea typeface="+mn-ea"/>
        </a:defRPr>
      </a:lvl7pPr>
      <a:lvl8pPr marL="3316288" indent="-215900" algn="l" defTabSz="863600" rtl="0" fontAlgn="base">
        <a:spcBef>
          <a:spcPct val="20000"/>
        </a:spcBef>
        <a:spcAft>
          <a:spcPct val="0"/>
        </a:spcAft>
        <a:buChar char="»"/>
        <a:defRPr sz="1900">
          <a:solidFill>
            <a:srgbClr val="FFFFFF"/>
          </a:solidFill>
          <a:latin typeface="+mn-lt"/>
          <a:ea typeface="+mn-ea"/>
        </a:defRPr>
      </a:lvl8pPr>
      <a:lvl9pPr marL="3773488" indent="-215900" algn="l" defTabSz="863600" rtl="0" fontAlgn="base">
        <a:spcBef>
          <a:spcPct val="20000"/>
        </a:spcBef>
        <a:spcAft>
          <a:spcPct val="0"/>
        </a:spcAft>
        <a:buChar char="»"/>
        <a:defRPr sz="19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pubmed.com/" TargetMode="External"/><Relationship Id="rId2" Type="http://schemas.openxmlformats.org/officeDocument/2006/relationships/hyperlink" Target="http://www.gopubmed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10112375" y="2684463"/>
            <a:ext cx="2133600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1E53BD8D-6011-4A1F-AABF-53A05AFC1B3C}" type="slidenum">
              <a:rPr lang="en-US" altLang="zh-CN"/>
              <a:pPr eaLnBrk="1" hangingPunct="1"/>
              <a:t>1</a:t>
            </a:fld>
            <a:endParaRPr lang="en-US" altLang="zh-CN"/>
          </a:p>
        </p:txBody>
      </p:sp>
      <p:sp>
        <p:nvSpPr>
          <p:cNvPr id="3" name="矩形 2"/>
          <p:cNvSpPr/>
          <p:nvPr/>
        </p:nvSpPr>
        <p:spPr>
          <a:xfrm>
            <a:off x="-1603375" y="2957513"/>
            <a:ext cx="11963400" cy="24574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-1298575" y="2911475"/>
            <a:ext cx="10706100" cy="190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副标题 1"/>
          <p:cNvSpPr txBox="1">
            <a:spLocks/>
          </p:cNvSpPr>
          <p:nvPr/>
        </p:nvSpPr>
        <p:spPr bwMode="auto">
          <a:xfrm>
            <a:off x="1547813" y="2911475"/>
            <a:ext cx="6051550" cy="153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02" tIns="43201" rIns="86402" bIns="43201"/>
          <a:lstStyle>
            <a:lvl1pPr defTabSz="863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63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63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63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63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李彩虹</a:t>
            </a:r>
            <a:endParaRPr lang="en-US" altLang="zh-CN" sz="2400" b="1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pPr algn="ctr">
              <a:spcBef>
                <a:spcPct val="20000"/>
              </a:spcBef>
            </a:pPr>
            <a:r>
              <a:rPr lang="zh-CN" altLang="en-US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滨州医学院图书馆</a:t>
            </a:r>
            <a:endParaRPr lang="en-US" altLang="zh-CN" sz="2400" b="1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pPr algn="ctr">
              <a:spcBef>
                <a:spcPct val="20000"/>
              </a:spcBef>
            </a:pPr>
            <a:r>
              <a:rPr lang="en-US" altLang="zh-CN" sz="24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Le-rainbow@163.com</a:t>
            </a:r>
            <a:endParaRPr lang="zh-CN" altLang="en-US" sz="2400" b="1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 sz="quarter"/>
          </p:nvPr>
        </p:nvSpPr>
        <p:spPr>
          <a:xfrm>
            <a:off x="34925" y="1058863"/>
            <a:ext cx="9145588" cy="1330325"/>
          </a:xfrm>
        </p:spPr>
        <p:txBody>
          <a:bodyPr/>
          <a:lstStyle/>
          <a:p>
            <a:pPr>
              <a:defRPr/>
            </a:pPr>
            <a:r>
              <a:rPr lang="zh-CN" altLang="en-US" sz="4400" dirty="0">
                <a:solidFill>
                  <a:schemeClr val="accent3">
                    <a:lumMod val="20000"/>
                    <a:lumOff val="80000"/>
                  </a:schemeClr>
                </a:solidFill>
                <a:latin typeface="黑体" pitchFamily="49" charset="-122"/>
                <a:ea typeface="黑体" pitchFamily="49" charset="-122"/>
              </a:rPr>
              <a:t>一</a:t>
            </a:r>
            <a:r>
              <a:rPr lang="zh-CN" altLang="en-US" sz="4400">
                <a:solidFill>
                  <a:schemeClr val="accent3">
                    <a:lumMod val="20000"/>
                    <a:lumOff val="80000"/>
                  </a:schemeClr>
                </a:solidFill>
                <a:latin typeface="黑体" pitchFamily="49" charset="-122"/>
                <a:ea typeface="黑体" pitchFamily="49" charset="-122"/>
              </a:rPr>
              <a:t>把</a:t>
            </a:r>
            <a:r>
              <a:rPr lang="zh-CN" altLang="en-US" sz="440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黑体" pitchFamily="49" charset="-122"/>
                <a:ea typeface="黑体" pitchFamily="49" charset="-122"/>
              </a:rPr>
              <a:t>全新的</a:t>
            </a:r>
            <a:r>
              <a:rPr lang="zh-CN" altLang="en-US" sz="4400" dirty="0">
                <a:solidFill>
                  <a:schemeClr val="accent3">
                    <a:lumMod val="20000"/>
                    <a:lumOff val="80000"/>
                  </a:schemeClr>
                </a:solidFill>
                <a:latin typeface="黑体" pitchFamily="49" charset="-122"/>
                <a:ea typeface="黑体" pitchFamily="49" charset="-122"/>
              </a:rPr>
              <a:t>科学解剖刀</a:t>
            </a:r>
            <a:br>
              <a:rPr lang="zh-CN" altLang="en-US" sz="4400" dirty="0">
                <a:solidFill>
                  <a:schemeClr val="accent3">
                    <a:lumMod val="20000"/>
                    <a:lumOff val="80000"/>
                  </a:schemeClr>
                </a:solidFill>
                <a:latin typeface="黑体" pitchFamily="49" charset="-122"/>
                <a:ea typeface="黑体" pitchFamily="49" charset="-122"/>
              </a:rPr>
            </a:br>
            <a:r>
              <a:rPr lang="zh-CN" altLang="en-US" sz="4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黑体" pitchFamily="49" charset="-122"/>
                <a:ea typeface="黑体" pitchFamily="49" charset="-122"/>
              </a:rPr>
              <a:t>             </a:t>
            </a:r>
            <a:r>
              <a:rPr lang="en-US" altLang="zh-CN" sz="4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黑体" pitchFamily="49" charset="-122"/>
                <a:ea typeface="黑体" pitchFamily="49" charset="-122"/>
              </a:rPr>
              <a:t>——</a:t>
            </a:r>
            <a:r>
              <a:rPr lang="en-US" altLang="zh-CN" sz="44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黑体" pitchFamily="49" charset="-122"/>
                <a:ea typeface="黑体" pitchFamily="49" charset="-122"/>
              </a:rPr>
              <a:t>GoPubMed</a:t>
            </a:r>
            <a:r>
              <a:rPr lang="zh-CN" altLang="en-US" sz="4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sz="4400" dirty="0">
                <a:solidFill>
                  <a:schemeClr val="accent3">
                    <a:lumMod val="20000"/>
                    <a:lumOff val="80000"/>
                  </a:schemeClr>
                </a:solidFill>
                <a:latin typeface="黑体" pitchFamily="49" charset="-122"/>
                <a:ea typeface="黑体" pitchFamily="49" charset="-122"/>
              </a:rPr>
              <a:t>使用</a:t>
            </a:r>
            <a:r>
              <a:rPr lang="en-US" altLang="zh-CN" sz="4400" dirty="0">
                <a:solidFill>
                  <a:schemeClr val="accent3">
                    <a:lumMod val="20000"/>
                    <a:lumOff val="80000"/>
                  </a:schemeClr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4400" dirty="0">
                <a:solidFill>
                  <a:schemeClr val="accent3">
                    <a:lumMod val="20000"/>
                    <a:lumOff val="80000"/>
                  </a:schemeClr>
                </a:solidFill>
                <a:latin typeface="黑体" pitchFamily="49" charset="-122"/>
                <a:ea typeface="黑体" pitchFamily="49" charset="-122"/>
              </a:rPr>
            </a:br>
            <a:r>
              <a:rPr lang="en-US" altLang="zh-CN" sz="4400" dirty="0">
                <a:solidFill>
                  <a:schemeClr val="accent3">
                    <a:lumMod val="20000"/>
                    <a:lumOff val="80000"/>
                  </a:schemeClr>
                </a:solidFill>
                <a:latin typeface="黑体" pitchFamily="49" charset="-122"/>
                <a:ea typeface="黑体" pitchFamily="49" charset="-122"/>
              </a:rPr>
              <a:t>           </a:t>
            </a:r>
            <a:r>
              <a:rPr lang="zh-CN" altLang="en-US" sz="4400" dirty="0">
                <a:solidFill>
                  <a:schemeClr val="accent3">
                    <a:lumMod val="20000"/>
                    <a:lumOff val="80000"/>
                  </a:schemeClr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zh-CN" altLang="en-US" sz="4400" dirty="0">
                <a:solidFill>
                  <a:schemeClr val="accent3">
                    <a:lumMod val="20000"/>
                    <a:lumOff val="80000"/>
                  </a:schemeClr>
                </a:solidFill>
                <a:latin typeface="黑体" pitchFamily="49" charset="-122"/>
                <a:ea typeface="黑体" pitchFamily="49" charset="-122"/>
              </a:rPr>
            </a:b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1116013" y="-596900"/>
            <a:ext cx="2232026" cy="6048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下箭头 7"/>
          <p:cNvSpPr/>
          <p:nvPr/>
        </p:nvSpPr>
        <p:spPr>
          <a:xfrm flipV="1">
            <a:off x="1042988" y="-523875"/>
            <a:ext cx="288925" cy="5832475"/>
          </a:xfrm>
          <a:prstGeom prst="downArrow">
            <a:avLst>
              <a:gd name="adj1" fmla="val 50000"/>
              <a:gd name="adj2" fmla="val 13598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532" name="TextBox 1"/>
          <p:cNvSpPr txBox="1">
            <a:spLocks noChangeArrowheads="1"/>
          </p:cNvSpPr>
          <p:nvPr/>
        </p:nvSpPr>
        <p:spPr bwMode="auto">
          <a:xfrm>
            <a:off x="304800" y="339725"/>
            <a:ext cx="738188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三、</a:t>
            </a:r>
            <a:r>
              <a:rPr lang="en-US" altLang="zh-CN" sz="36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GoPubMed</a:t>
            </a:r>
            <a:r>
              <a:rPr lang="zh-CN" altLang="en-US" sz="36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的使用</a:t>
            </a: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123825"/>
            <a:ext cx="6818313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标注 6"/>
          <p:cNvSpPr/>
          <p:nvPr/>
        </p:nvSpPr>
        <p:spPr>
          <a:xfrm>
            <a:off x="4284663" y="1779588"/>
            <a:ext cx="3959225" cy="2160587"/>
          </a:xfrm>
          <a:prstGeom prst="wedgeRectCallout">
            <a:avLst>
              <a:gd name="adj1" fmla="val -69677"/>
              <a:gd name="adj2" fmla="val -344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rgbClr val="FF0000"/>
                </a:solidFill>
              </a:rPr>
              <a:t>自动显示备选主题词，可选择相应主题词，也可使用关键词，点击“</a:t>
            </a:r>
            <a:r>
              <a:rPr lang="en-US" altLang="zh-CN" sz="2400" dirty="0">
                <a:solidFill>
                  <a:srgbClr val="FF0000"/>
                </a:solidFill>
              </a:rPr>
              <a:t>find</a:t>
            </a:r>
            <a:r>
              <a:rPr lang="zh-CN" altLang="en-US" sz="2400" dirty="0">
                <a:solidFill>
                  <a:srgbClr val="FF0000"/>
                </a:solidFill>
              </a:rPr>
              <a:t>”进行检索。可以输入多个检索词检索，检索词之间执行逻辑“与”运算。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" decel="7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4683125"/>
            <a:ext cx="2133600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616092AD-35C3-48B8-900F-EE81E4725388}" type="slidenum">
              <a:rPr lang="en-US" altLang="zh-CN"/>
              <a:pPr eaLnBrk="1" hangingPunct="1"/>
              <a:t>11</a:t>
            </a:fld>
            <a:endParaRPr lang="en-US" altLang="zh-CN"/>
          </a:p>
        </p:txBody>
      </p:sp>
      <p:pic>
        <p:nvPicPr>
          <p:cNvPr id="23555" name="图片 5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标注 6"/>
          <p:cNvSpPr/>
          <p:nvPr/>
        </p:nvSpPr>
        <p:spPr>
          <a:xfrm>
            <a:off x="2484438" y="1779588"/>
            <a:ext cx="5616575" cy="2160587"/>
          </a:xfrm>
          <a:prstGeom prst="wedgeRectCallout">
            <a:avLst>
              <a:gd name="adj1" fmla="val -69677"/>
              <a:gd name="adj2" fmla="val -344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rgbClr val="FF0000"/>
                </a:solidFill>
              </a:rPr>
              <a:t>结果显示页面左侧有知识分类和导航。相关文献中（标题、摘要等）出现的检索词已被标记成绿色。与检索词相关的</a:t>
            </a:r>
            <a:r>
              <a:rPr lang="en-US" altLang="zh-CN" sz="2400" dirty="0" err="1">
                <a:solidFill>
                  <a:srgbClr val="FF0000"/>
                </a:solidFill>
              </a:rPr>
              <a:t>MeSH</a:t>
            </a:r>
            <a:r>
              <a:rPr lang="zh-CN" altLang="en-US" sz="2400" dirty="0">
                <a:solidFill>
                  <a:srgbClr val="FF0000"/>
                </a:solidFill>
              </a:rPr>
              <a:t>词和</a:t>
            </a:r>
            <a:r>
              <a:rPr lang="en-US" altLang="zh-CN" sz="2400" dirty="0">
                <a:solidFill>
                  <a:srgbClr val="FF0000"/>
                </a:solidFill>
              </a:rPr>
              <a:t>GO</a:t>
            </a:r>
            <a:r>
              <a:rPr lang="zh-CN" altLang="en-US" sz="2400" dirty="0">
                <a:solidFill>
                  <a:srgbClr val="FF0000"/>
                </a:solidFill>
              </a:rPr>
              <a:t>、蛋白质术语被抽取出来，且分别标注“Ｍ”、“Ｇ”和“</a:t>
            </a:r>
            <a:r>
              <a:rPr lang="en-US" altLang="zh-CN" sz="2400" dirty="0">
                <a:solidFill>
                  <a:srgbClr val="FF0000"/>
                </a:solidFill>
              </a:rPr>
              <a:t>P</a:t>
            </a:r>
            <a:r>
              <a:rPr lang="zh-CN" altLang="en-US" sz="2400" dirty="0">
                <a:solidFill>
                  <a:srgbClr val="FF0000"/>
                </a:solidFill>
              </a:rPr>
              <a:t>”符号以区分来源。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179388" y="1058863"/>
            <a:ext cx="2016125" cy="16573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000" dirty="0">
                <a:solidFill>
                  <a:srgbClr val="FF0000"/>
                </a:solidFill>
              </a:rPr>
              <a:t>高度相关的概念列表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179388" y="2859088"/>
            <a:ext cx="2016125" cy="21828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000" dirty="0">
                <a:solidFill>
                  <a:srgbClr val="FF0000"/>
                </a:solidFill>
              </a:rPr>
              <a:t>按研究领域分类</a:t>
            </a:r>
          </a:p>
        </p:txBody>
      </p:sp>
      <p:sp>
        <p:nvSpPr>
          <p:cNvPr id="3" name="上凸带形 2"/>
          <p:cNvSpPr/>
          <p:nvPr/>
        </p:nvSpPr>
        <p:spPr>
          <a:xfrm>
            <a:off x="3635375" y="195263"/>
            <a:ext cx="5051425" cy="1152525"/>
          </a:xfrm>
          <a:prstGeom prst="ribbon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dirty="0">
                <a:solidFill>
                  <a:srgbClr val="FF0000"/>
                </a:solidFill>
              </a:rPr>
              <a:t>What</a:t>
            </a:r>
            <a:r>
              <a:rPr lang="zh-CN" altLang="en-US" sz="4000" dirty="0">
                <a:solidFill>
                  <a:srgbClr val="FF0000"/>
                </a:solidFill>
              </a:rPr>
              <a:t>分析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4683125"/>
            <a:ext cx="2133600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B31A43D7-AE70-4374-830E-4060B1DB5E9B}" type="slidenum">
              <a:rPr lang="en-US" altLang="zh-CN"/>
              <a:pPr eaLnBrk="1" hangingPunct="1"/>
              <a:t>12</a:t>
            </a:fld>
            <a:endParaRPr lang="en-US" altLang="zh-CN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57188"/>
            <a:ext cx="8447088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055938"/>
            <a:ext cx="553402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标注 5"/>
          <p:cNvSpPr/>
          <p:nvPr/>
        </p:nvSpPr>
        <p:spPr>
          <a:xfrm>
            <a:off x="3563938" y="1563688"/>
            <a:ext cx="5616575" cy="3024187"/>
          </a:xfrm>
          <a:prstGeom prst="wedgeRectCallout">
            <a:avLst>
              <a:gd name="adj1" fmla="val -69043"/>
              <a:gd name="adj2" fmla="val -49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rgbClr val="FF0000"/>
                </a:solidFill>
              </a:rPr>
              <a:t>对于每个提取出来的检索词，系统都提供“</a:t>
            </a:r>
            <a:r>
              <a:rPr lang="en-US" altLang="zh-CN" sz="2400" dirty="0">
                <a:solidFill>
                  <a:srgbClr val="FF0000"/>
                </a:solidFill>
              </a:rPr>
              <a:t>Actions</a:t>
            </a:r>
            <a:r>
              <a:rPr lang="zh-CN" altLang="en-US" sz="2400" dirty="0">
                <a:solidFill>
                  <a:srgbClr val="FF0000"/>
                </a:solidFill>
              </a:rPr>
              <a:t>（处理）”“</a:t>
            </a:r>
            <a:r>
              <a:rPr lang="en-US" altLang="zh-CN" sz="2400" dirty="0">
                <a:solidFill>
                  <a:srgbClr val="FF0000"/>
                </a:solidFill>
              </a:rPr>
              <a:t>Description</a:t>
            </a:r>
            <a:r>
              <a:rPr lang="zh-CN" altLang="en-US" sz="2400" dirty="0">
                <a:solidFill>
                  <a:srgbClr val="FF0000"/>
                </a:solidFill>
              </a:rPr>
              <a:t>（说明）”“</a:t>
            </a:r>
            <a:r>
              <a:rPr lang="en-US" altLang="zh-CN" sz="2400" dirty="0">
                <a:solidFill>
                  <a:srgbClr val="FF0000"/>
                </a:solidFill>
              </a:rPr>
              <a:t>Synonyms</a:t>
            </a:r>
            <a:r>
              <a:rPr lang="zh-CN" altLang="en-US" sz="2400" dirty="0">
                <a:solidFill>
                  <a:srgbClr val="FF0000"/>
                </a:solidFill>
              </a:rPr>
              <a:t>（同义词）”“</a:t>
            </a:r>
            <a:r>
              <a:rPr lang="en-US" altLang="zh-CN" sz="2400" dirty="0">
                <a:solidFill>
                  <a:srgbClr val="FF0000"/>
                </a:solidFill>
              </a:rPr>
              <a:t>Tree</a:t>
            </a:r>
            <a:r>
              <a:rPr lang="zh-CN" altLang="en-US" sz="2400" dirty="0">
                <a:solidFill>
                  <a:srgbClr val="FF0000"/>
                </a:solidFill>
              </a:rPr>
              <a:t>（树状结构图）”和“</a:t>
            </a:r>
            <a:r>
              <a:rPr lang="en-US" altLang="zh-CN" sz="2400" dirty="0">
                <a:solidFill>
                  <a:srgbClr val="FF0000"/>
                </a:solidFill>
              </a:rPr>
              <a:t>Statistics</a:t>
            </a:r>
            <a:r>
              <a:rPr lang="zh-CN" altLang="en-US" sz="2400" dirty="0">
                <a:solidFill>
                  <a:srgbClr val="FF0000"/>
                </a:solidFill>
              </a:rPr>
              <a:t>（数据统计）”的相关信息；而对于</a:t>
            </a:r>
            <a:r>
              <a:rPr lang="en-US" altLang="zh-CN" sz="2400" dirty="0" err="1">
                <a:solidFill>
                  <a:srgbClr val="FF0000"/>
                </a:solidFill>
              </a:rPr>
              <a:t>MeSH</a:t>
            </a:r>
            <a:r>
              <a:rPr lang="en-US" altLang="zh-CN" sz="2400" dirty="0">
                <a:solidFill>
                  <a:srgbClr val="FF0000"/>
                </a:solidFill>
              </a:rPr>
              <a:t> </a:t>
            </a:r>
            <a:r>
              <a:rPr lang="zh-CN" altLang="en-US" sz="2400" dirty="0">
                <a:solidFill>
                  <a:srgbClr val="FF0000"/>
                </a:solidFill>
              </a:rPr>
              <a:t>词，系统还提供“</a:t>
            </a:r>
            <a:r>
              <a:rPr lang="en-US" altLang="zh-CN" sz="2400" dirty="0">
                <a:solidFill>
                  <a:srgbClr val="FF0000"/>
                </a:solidFill>
              </a:rPr>
              <a:t>Wikipedia</a:t>
            </a:r>
            <a:r>
              <a:rPr lang="zh-CN" altLang="en-US" sz="2400" dirty="0">
                <a:solidFill>
                  <a:srgbClr val="FF0000"/>
                </a:solidFill>
              </a:rPr>
              <a:t>（维基百科）”链接，用户可以方便的获取需要的内容。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395288" y="2757488"/>
            <a:ext cx="1800225" cy="319087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8" name="矩形标注 7"/>
          <p:cNvSpPr/>
          <p:nvPr/>
        </p:nvSpPr>
        <p:spPr>
          <a:xfrm>
            <a:off x="2627313" y="987425"/>
            <a:ext cx="6553200" cy="2447925"/>
          </a:xfrm>
          <a:prstGeom prst="wedgeRectCallout">
            <a:avLst>
              <a:gd name="adj1" fmla="val -70191"/>
              <a:gd name="adj2" fmla="val 417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rgbClr val="FF0000"/>
                </a:solidFill>
              </a:rPr>
              <a:t>“</a:t>
            </a:r>
            <a:r>
              <a:rPr lang="en-US" altLang="zh-CN" sz="2400" dirty="0">
                <a:solidFill>
                  <a:srgbClr val="FF0000"/>
                </a:solidFill>
              </a:rPr>
              <a:t>Actions”</a:t>
            </a:r>
            <a:r>
              <a:rPr lang="zh-CN" altLang="en-US" sz="2400" dirty="0">
                <a:solidFill>
                  <a:srgbClr val="FF0000"/>
                </a:solidFill>
              </a:rPr>
              <a:t>的三个选项分别对应如下：</a:t>
            </a:r>
          </a:p>
          <a:p>
            <a:pPr algn="ctr">
              <a:defRPr/>
            </a:pPr>
            <a:r>
              <a:rPr lang="zh-CN" altLang="en-US" sz="2400" dirty="0">
                <a:solidFill>
                  <a:srgbClr val="FF0000"/>
                </a:solidFill>
              </a:rPr>
              <a:t>“</a:t>
            </a:r>
            <a:r>
              <a:rPr lang="en-US" altLang="zh-CN" sz="2400" dirty="0">
                <a:solidFill>
                  <a:srgbClr val="FF0000"/>
                </a:solidFill>
              </a:rPr>
              <a:t>Browse” —— “</a:t>
            </a:r>
            <a:r>
              <a:rPr lang="zh-CN" altLang="en-US" sz="2400" dirty="0">
                <a:solidFill>
                  <a:srgbClr val="FF0000"/>
                </a:solidFill>
              </a:rPr>
              <a:t>浏览包含该检索词的检索结果”</a:t>
            </a:r>
          </a:p>
          <a:p>
            <a:pPr algn="ctr">
              <a:defRPr/>
            </a:pPr>
            <a:r>
              <a:rPr lang="zh-CN" altLang="en-US" sz="2400" dirty="0">
                <a:solidFill>
                  <a:srgbClr val="FF0000"/>
                </a:solidFill>
              </a:rPr>
              <a:t>“</a:t>
            </a:r>
            <a:r>
              <a:rPr lang="en-US" altLang="zh-CN" sz="2400" dirty="0">
                <a:solidFill>
                  <a:srgbClr val="FF0000"/>
                </a:solidFill>
              </a:rPr>
              <a:t>With”      —— “</a:t>
            </a:r>
            <a:r>
              <a:rPr lang="zh-CN" altLang="en-US" sz="2400" dirty="0">
                <a:solidFill>
                  <a:srgbClr val="FF0000"/>
                </a:solidFill>
              </a:rPr>
              <a:t>返回限定该检索词的检索结果”</a:t>
            </a:r>
          </a:p>
          <a:p>
            <a:pPr algn="ctr">
              <a:defRPr/>
            </a:pPr>
            <a:r>
              <a:rPr lang="zh-CN" altLang="en-US" sz="2400" dirty="0">
                <a:solidFill>
                  <a:srgbClr val="FF0000"/>
                </a:solidFill>
              </a:rPr>
              <a:t>“</a:t>
            </a:r>
            <a:r>
              <a:rPr lang="en-US" altLang="zh-CN" sz="2400" dirty="0">
                <a:solidFill>
                  <a:srgbClr val="FF0000"/>
                </a:solidFill>
              </a:rPr>
              <a:t>Without” —— “</a:t>
            </a:r>
            <a:r>
              <a:rPr lang="zh-CN" altLang="en-US" sz="2400" dirty="0">
                <a:solidFill>
                  <a:srgbClr val="FF0000"/>
                </a:solidFill>
              </a:rPr>
              <a:t>返回不含该检索词的检索结果”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3370263"/>
            <a:ext cx="5486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987425"/>
            <a:ext cx="540067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203325"/>
            <a:ext cx="5438775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1589088"/>
            <a:ext cx="547687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1924050"/>
            <a:ext cx="541972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1924050"/>
            <a:ext cx="3713162" cy="113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椭圆形标注 1"/>
          <p:cNvSpPr/>
          <p:nvPr/>
        </p:nvSpPr>
        <p:spPr>
          <a:xfrm>
            <a:off x="2124075" y="2716213"/>
            <a:ext cx="431800" cy="360362"/>
          </a:xfrm>
          <a:prstGeom prst="wedgeEllipseCallout">
            <a:avLst>
              <a:gd name="adj1" fmla="val 374967"/>
              <a:gd name="adj2" fmla="val -46345"/>
            </a:avLst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133350"/>
            <a:ext cx="526415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85000" y="4683125"/>
            <a:ext cx="2133600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0F0FA3FC-9EA3-423B-9F85-C7A3071D2687}" type="slidenum">
              <a:rPr lang="en-US" altLang="zh-CN"/>
              <a:pPr eaLnBrk="1" hangingPunct="1"/>
              <a:t>13</a:t>
            </a:fld>
            <a:endParaRPr lang="en-US" altLang="zh-CN"/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0"/>
            <a:ext cx="9232901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上凸带形 6"/>
          <p:cNvSpPr/>
          <p:nvPr/>
        </p:nvSpPr>
        <p:spPr>
          <a:xfrm>
            <a:off x="4716463" y="195263"/>
            <a:ext cx="4895850" cy="1152525"/>
          </a:xfrm>
          <a:prstGeom prst="ribbon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dirty="0">
                <a:solidFill>
                  <a:srgbClr val="FF0000"/>
                </a:solidFill>
              </a:rPr>
              <a:t>Who</a:t>
            </a:r>
            <a:r>
              <a:rPr lang="zh-CN" altLang="en-US" sz="4000" dirty="0">
                <a:solidFill>
                  <a:srgbClr val="FF0000"/>
                </a:solidFill>
              </a:rPr>
              <a:t>分析</a:t>
            </a:r>
          </a:p>
        </p:txBody>
      </p:sp>
      <p:sp>
        <p:nvSpPr>
          <p:cNvPr id="2" name="矩形 1"/>
          <p:cNvSpPr/>
          <p:nvPr/>
        </p:nvSpPr>
        <p:spPr>
          <a:xfrm>
            <a:off x="107950" y="1851025"/>
            <a:ext cx="3743325" cy="50482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88" y="1212850"/>
            <a:ext cx="9231313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107950" y="2571750"/>
            <a:ext cx="2879725" cy="576263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/>
              <a:t>-</a:t>
            </a:r>
            <a:endParaRPr lang="zh-CN" altLang="en-US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3492500" y="2066925"/>
            <a:ext cx="345598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1692275" y="2824163"/>
            <a:ext cx="1295400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123825"/>
            <a:ext cx="3171825" cy="491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33400"/>
            <a:ext cx="47910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804863"/>
            <a:ext cx="48672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851025"/>
            <a:ext cx="4608512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3708400" y="915988"/>
            <a:ext cx="8636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142 L 2.77778E-6 0.03489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3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4683125"/>
            <a:ext cx="2133600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7560E100-016D-40A4-92CF-A089E0CF76CB}" type="slidenum">
              <a:rPr lang="en-US" altLang="zh-CN"/>
              <a:pPr eaLnBrk="1" hangingPunct="1"/>
              <a:t>14</a:t>
            </a:fld>
            <a:endParaRPr lang="en-US" altLang="zh-CN"/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上凸带形 5"/>
          <p:cNvSpPr/>
          <p:nvPr/>
        </p:nvSpPr>
        <p:spPr>
          <a:xfrm>
            <a:off x="3851275" y="195263"/>
            <a:ext cx="5400675" cy="1152525"/>
          </a:xfrm>
          <a:prstGeom prst="ribbon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dirty="0">
                <a:solidFill>
                  <a:srgbClr val="FF0000"/>
                </a:solidFill>
              </a:rPr>
              <a:t>Where</a:t>
            </a:r>
            <a:r>
              <a:rPr lang="zh-CN" altLang="en-US" sz="4000" dirty="0">
                <a:solidFill>
                  <a:srgbClr val="FF0000"/>
                </a:solidFill>
              </a:rPr>
              <a:t>分析</a:t>
            </a:r>
          </a:p>
        </p:txBody>
      </p:sp>
      <p:sp>
        <p:nvSpPr>
          <p:cNvPr id="2" name="矩形 1"/>
          <p:cNvSpPr/>
          <p:nvPr/>
        </p:nvSpPr>
        <p:spPr>
          <a:xfrm>
            <a:off x="107950" y="1995488"/>
            <a:ext cx="1800225" cy="50482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>
            <a:off x="1403350" y="2139950"/>
            <a:ext cx="1296988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771525"/>
            <a:ext cx="3019425" cy="421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771525"/>
            <a:ext cx="48006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直接连接符 10"/>
          <p:cNvCxnSpPr/>
          <p:nvPr/>
        </p:nvCxnSpPr>
        <p:spPr>
          <a:xfrm>
            <a:off x="3276600" y="1203325"/>
            <a:ext cx="8636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1058863"/>
            <a:ext cx="476250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419225"/>
            <a:ext cx="477202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651000"/>
            <a:ext cx="47910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058863"/>
            <a:ext cx="4886325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6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84188"/>
            <a:ext cx="3348037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矩形 16"/>
          <p:cNvSpPr/>
          <p:nvPr/>
        </p:nvSpPr>
        <p:spPr>
          <a:xfrm>
            <a:off x="2987675" y="1203325"/>
            <a:ext cx="1800225" cy="180022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8151E-6 L 4.44444E-6 0.04909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39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4683125"/>
            <a:ext cx="2133600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783362D9-B3C4-4F85-96D3-AC52606522FB}" type="slidenum">
              <a:rPr lang="en-US" altLang="zh-CN"/>
              <a:pPr eaLnBrk="1" hangingPunct="1"/>
              <a:t>15</a:t>
            </a:fld>
            <a:endParaRPr lang="en-US" altLang="zh-CN"/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0568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250825" y="2427288"/>
            <a:ext cx="2160588" cy="187325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上凸带形 6"/>
          <p:cNvSpPr/>
          <p:nvPr/>
        </p:nvSpPr>
        <p:spPr>
          <a:xfrm>
            <a:off x="3635375" y="195263"/>
            <a:ext cx="5616575" cy="1152525"/>
          </a:xfrm>
          <a:prstGeom prst="ribbon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dirty="0">
                <a:solidFill>
                  <a:srgbClr val="FF0000"/>
                </a:solidFill>
              </a:rPr>
              <a:t>When</a:t>
            </a:r>
            <a:r>
              <a:rPr lang="zh-CN" altLang="en-US" sz="4000" dirty="0">
                <a:solidFill>
                  <a:srgbClr val="FF0000"/>
                </a:solidFill>
              </a:rPr>
              <a:t>分析</a:t>
            </a: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95263"/>
            <a:ext cx="2592387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直接箭头连接符 8"/>
          <p:cNvCxnSpPr/>
          <p:nvPr/>
        </p:nvCxnSpPr>
        <p:spPr>
          <a:xfrm>
            <a:off x="1979613" y="3867150"/>
            <a:ext cx="1296987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3" y="1635125"/>
            <a:ext cx="2554287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直接箭头连接符 10"/>
          <p:cNvCxnSpPr/>
          <p:nvPr/>
        </p:nvCxnSpPr>
        <p:spPr>
          <a:xfrm>
            <a:off x="4787900" y="3435350"/>
            <a:ext cx="1296988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-133350"/>
            <a:ext cx="532765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标注 6"/>
          <p:cNvSpPr/>
          <p:nvPr/>
        </p:nvSpPr>
        <p:spPr>
          <a:xfrm>
            <a:off x="4500563" y="1563688"/>
            <a:ext cx="4751387" cy="1584325"/>
          </a:xfrm>
          <a:prstGeom prst="wedgeRectCallout">
            <a:avLst>
              <a:gd name="adj1" fmla="val -61931"/>
              <a:gd name="adj2" fmla="val -351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rgbClr val="FF0000"/>
                </a:solidFill>
              </a:rPr>
              <a:t>在当前知识库中查找特定概念</a:t>
            </a:r>
          </a:p>
        </p:txBody>
      </p:sp>
      <p:sp>
        <p:nvSpPr>
          <p:cNvPr id="8" name="矩形 7"/>
          <p:cNvSpPr/>
          <p:nvPr/>
        </p:nvSpPr>
        <p:spPr>
          <a:xfrm>
            <a:off x="611188" y="3724275"/>
            <a:ext cx="5040312" cy="10795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cxnSp>
        <p:nvCxnSpPr>
          <p:cNvPr id="3" name="直接箭头连接符 2"/>
          <p:cNvCxnSpPr>
            <a:stCxn id="8" idx="3"/>
          </p:cNvCxnSpPr>
          <p:nvPr/>
        </p:nvCxnSpPr>
        <p:spPr>
          <a:xfrm>
            <a:off x="5651500" y="4264025"/>
            <a:ext cx="720725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275388" y="3941763"/>
            <a:ext cx="2400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600"/>
              <a:t>检索历史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88" y="0"/>
            <a:ext cx="9342438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4613275" y="915988"/>
            <a:ext cx="606425" cy="6477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66700"/>
            <a:ext cx="8809037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1116013" y="-596900"/>
            <a:ext cx="2232026" cy="6048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下箭头 7"/>
          <p:cNvSpPr/>
          <p:nvPr/>
        </p:nvSpPr>
        <p:spPr>
          <a:xfrm flipV="1">
            <a:off x="1042988" y="-523875"/>
            <a:ext cx="288925" cy="5832475"/>
          </a:xfrm>
          <a:prstGeom prst="downArrow">
            <a:avLst>
              <a:gd name="adj1" fmla="val 50000"/>
              <a:gd name="adj2" fmla="val 13598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304800" y="915988"/>
            <a:ext cx="738188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四、案例分析</a:t>
            </a:r>
          </a:p>
        </p:txBody>
      </p:sp>
      <p:grpSp>
        <p:nvGrpSpPr>
          <p:cNvPr id="16" name="组合 15"/>
          <p:cNvGrpSpPr>
            <a:grpSpLocks/>
          </p:cNvGrpSpPr>
          <p:nvPr/>
        </p:nvGrpSpPr>
        <p:grpSpPr bwMode="auto">
          <a:xfrm>
            <a:off x="1120775" y="339725"/>
            <a:ext cx="7410450" cy="4603750"/>
            <a:chOff x="1120378" y="339502"/>
            <a:chExt cx="7411465" cy="4603750"/>
          </a:xfrm>
        </p:grpSpPr>
        <p:sp>
          <p:nvSpPr>
            <p:cNvPr id="11" name="等腰三角形 10"/>
            <p:cNvSpPr/>
            <p:nvPr/>
          </p:nvSpPr>
          <p:spPr>
            <a:xfrm>
              <a:off x="1120378" y="339502"/>
              <a:ext cx="4603750" cy="4603750"/>
            </a:xfrm>
            <a:prstGeom prst="triangle">
              <a:avLst/>
            </a:prstGeom>
            <a:solidFill>
              <a:schemeClr val="accent2"/>
            </a:solidFill>
            <a:scene3d>
              <a:camera prst="isometricOffAxis2Left" zoom="95000"/>
              <a:lightRig rig="flat" dir="t"/>
            </a:scene3d>
            <a:sp3d extrusionH="381000" contourW="38100" prstMaterial="matte">
              <a:contourClr>
                <a:schemeClr val="lt1"/>
              </a:contourClr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任意多边形 11"/>
            <p:cNvSpPr/>
            <p:nvPr/>
          </p:nvSpPr>
          <p:spPr>
            <a:xfrm>
              <a:off x="3059832" y="879662"/>
              <a:ext cx="5400003" cy="900000"/>
            </a:xfrm>
            <a:custGeom>
              <a:avLst/>
              <a:gdLst>
                <a:gd name="connsiteX0" fmla="*/ 0 w 5400003"/>
                <a:gd name="connsiteY0" fmla="*/ 146824 h 880924"/>
                <a:gd name="connsiteX1" fmla="*/ 146824 w 5400003"/>
                <a:gd name="connsiteY1" fmla="*/ 0 h 880924"/>
                <a:gd name="connsiteX2" fmla="*/ 5253179 w 5400003"/>
                <a:gd name="connsiteY2" fmla="*/ 0 h 880924"/>
                <a:gd name="connsiteX3" fmla="*/ 5400003 w 5400003"/>
                <a:gd name="connsiteY3" fmla="*/ 146824 h 880924"/>
                <a:gd name="connsiteX4" fmla="*/ 5400003 w 5400003"/>
                <a:gd name="connsiteY4" fmla="*/ 734100 h 880924"/>
                <a:gd name="connsiteX5" fmla="*/ 5253179 w 5400003"/>
                <a:gd name="connsiteY5" fmla="*/ 880924 h 880924"/>
                <a:gd name="connsiteX6" fmla="*/ 146824 w 5400003"/>
                <a:gd name="connsiteY6" fmla="*/ 880924 h 880924"/>
                <a:gd name="connsiteX7" fmla="*/ 0 w 5400003"/>
                <a:gd name="connsiteY7" fmla="*/ 734100 h 880924"/>
                <a:gd name="connsiteX8" fmla="*/ 0 w 5400003"/>
                <a:gd name="connsiteY8" fmla="*/ 146824 h 88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00003" h="880924">
                  <a:moveTo>
                    <a:pt x="0" y="146824"/>
                  </a:moveTo>
                  <a:cubicBezTo>
                    <a:pt x="0" y="65735"/>
                    <a:pt x="65735" y="0"/>
                    <a:pt x="146824" y="0"/>
                  </a:cubicBezTo>
                  <a:lnTo>
                    <a:pt x="5253179" y="0"/>
                  </a:lnTo>
                  <a:cubicBezTo>
                    <a:pt x="5334268" y="0"/>
                    <a:pt x="5400003" y="65735"/>
                    <a:pt x="5400003" y="146824"/>
                  </a:cubicBezTo>
                  <a:lnTo>
                    <a:pt x="5400003" y="734100"/>
                  </a:lnTo>
                  <a:cubicBezTo>
                    <a:pt x="5400003" y="815189"/>
                    <a:pt x="5334268" y="880924"/>
                    <a:pt x="5253179" y="880924"/>
                  </a:cubicBezTo>
                  <a:lnTo>
                    <a:pt x="146824" y="880924"/>
                  </a:lnTo>
                  <a:cubicBezTo>
                    <a:pt x="65735" y="880924"/>
                    <a:pt x="0" y="815189"/>
                    <a:pt x="0" y="734100"/>
                  </a:cubicBezTo>
                  <a:lnTo>
                    <a:pt x="0" y="146824"/>
                  </a:lnTo>
                  <a:close/>
                </a:path>
              </a:pathLst>
            </a:custGeom>
            <a:scene3d>
              <a:camera prst="isometricOffAxis2Left" zoom="95000"/>
              <a:lightRig rig="flat" dir="t"/>
            </a:scene3d>
            <a:sp3d z="57150" extrusionH="63500" prstMaterial="matte"/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4443" tIns="134443" rIns="134443" bIns="134443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dirty="0"/>
                <a:t>哪些国家、哪些作者做得比较成熟，做了什么？发表的文章主要分布在哪些杂志？</a:t>
              </a: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3059832" y="1923678"/>
              <a:ext cx="5400003" cy="900000"/>
            </a:xfrm>
            <a:custGeom>
              <a:avLst/>
              <a:gdLst>
                <a:gd name="connsiteX0" fmla="*/ 0 w 5400003"/>
                <a:gd name="connsiteY0" fmla="*/ 147140 h 882822"/>
                <a:gd name="connsiteX1" fmla="*/ 147140 w 5400003"/>
                <a:gd name="connsiteY1" fmla="*/ 0 h 882822"/>
                <a:gd name="connsiteX2" fmla="*/ 5252863 w 5400003"/>
                <a:gd name="connsiteY2" fmla="*/ 0 h 882822"/>
                <a:gd name="connsiteX3" fmla="*/ 5400003 w 5400003"/>
                <a:gd name="connsiteY3" fmla="*/ 147140 h 882822"/>
                <a:gd name="connsiteX4" fmla="*/ 5400003 w 5400003"/>
                <a:gd name="connsiteY4" fmla="*/ 735682 h 882822"/>
                <a:gd name="connsiteX5" fmla="*/ 5252863 w 5400003"/>
                <a:gd name="connsiteY5" fmla="*/ 882822 h 882822"/>
                <a:gd name="connsiteX6" fmla="*/ 147140 w 5400003"/>
                <a:gd name="connsiteY6" fmla="*/ 882822 h 882822"/>
                <a:gd name="connsiteX7" fmla="*/ 0 w 5400003"/>
                <a:gd name="connsiteY7" fmla="*/ 735682 h 882822"/>
                <a:gd name="connsiteX8" fmla="*/ 0 w 5400003"/>
                <a:gd name="connsiteY8" fmla="*/ 147140 h 88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00003" h="882822">
                  <a:moveTo>
                    <a:pt x="0" y="147140"/>
                  </a:moveTo>
                  <a:cubicBezTo>
                    <a:pt x="0" y="65877"/>
                    <a:pt x="65877" y="0"/>
                    <a:pt x="147140" y="0"/>
                  </a:cubicBezTo>
                  <a:lnTo>
                    <a:pt x="5252863" y="0"/>
                  </a:lnTo>
                  <a:cubicBezTo>
                    <a:pt x="5334126" y="0"/>
                    <a:pt x="5400003" y="65877"/>
                    <a:pt x="5400003" y="147140"/>
                  </a:cubicBezTo>
                  <a:lnTo>
                    <a:pt x="5400003" y="735682"/>
                  </a:lnTo>
                  <a:cubicBezTo>
                    <a:pt x="5400003" y="816945"/>
                    <a:pt x="5334126" y="882822"/>
                    <a:pt x="5252863" y="882822"/>
                  </a:cubicBezTo>
                  <a:lnTo>
                    <a:pt x="147140" y="882822"/>
                  </a:lnTo>
                  <a:cubicBezTo>
                    <a:pt x="65877" y="882822"/>
                    <a:pt x="0" y="816945"/>
                    <a:pt x="0" y="735682"/>
                  </a:cubicBezTo>
                  <a:lnTo>
                    <a:pt x="0" y="147140"/>
                  </a:lnTo>
                  <a:close/>
                </a:path>
              </a:pathLst>
            </a:custGeom>
            <a:scene3d>
              <a:camera prst="isometricOffAxis2Left" zoom="95000"/>
              <a:lightRig rig="flat" dir="t"/>
            </a:scene3d>
            <a:sp3d z="57150" extrusionH="63500" prstMaterial="matte"/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49776" tIns="149776" rIns="149776" bIns="149776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dirty="0"/>
                <a:t>发展趋势，最近做了哪些研究？</a:t>
              </a: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3131840" y="2985268"/>
              <a:ext cx="5400003" cy="900000"/>
            </a:xfrm>
            <a:custGeom>
              <a:avLst/>
              <a:gdLst>
                <a:gd name="connsiteX0" fmla="*/ 0 w 5400003"/>
                <a:gd name="connsiteY0" fmla="*/ 147107 h 882625"/>
                <a:gd name="connsiteX1" fmla="*/ 147107 w 5400003"/>
                <a:gd name="connsiteY1" fmla="*/ 0 h 882625"/>
                <a:gd name="connsiteX2" fmla="*/ 5252896 w 5400003"/>
                <a:gd name="connsiteY2" fmla="*/ 0 h 882625"/>
                <a:gd name="connsiteX3" fmla="*/ 5400003 w 5400003"/>
                <a:gd name="connsiteY3" fmla="*/ 147107 h 882625"/>
                <a:gd name="connsiteX4" fmla="*/ 5400003 w 5400003"/>
                <a:gd name="connsiteY4" fmla="*/ 735518 h 882625"/>
                <a:gd name="connsiteX5" fmla="*/ 5252896 w 5400003"/>
                <a:gd name="connsiteY5" fmla="*/ 882625 h 882625"/>
                <a:gd name="connsiteX6" fmla="*/ 147107 w 5400003"/>
                <a:gd name="connsiteY6" fmla="*/ 882625 h 882625"/>
                <a:gd name="connsiteX7" fmla="*/ 0 w 5400003"/>
                <a:gd name="connsiteY7" fmla="*/ 735518 h 882625"/>
                <a:gd name="connsiteX8" fmla="*/ 0 w 5400003"/>
                <a:gd name="connsiteY8" fmla="*/ 147107 h 88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00003" h="882625">
                  <a:moveTo>
                    <a:pt x="0" y="147107"/>
                  </a:moveTo>
                  <a:cubicBezTo>
                    <a:pt x="0" y="65862"/>
                    <a:pt x="65862" y="0"/>
                    <a:pt x="147107" y="0"/>
                  </a:cubicBezTo>
                  <a:lnTo>
                    <a:pt x="5252896" y="0"/>
                  </a:lnTo>
                  <a:cubicBezTo>
                    <a:pt x="5334141" y="0"/>
                    <a:pt x="5400003" y="65862"/>
                    <a:pt x="5400003" y="147107"/>
                  </a:cubicBezTo>
                  <a:lnTo>
                    <a:pt x="5400003" y="735518"/>
                  </a:lnTo>
                  <a:cubicBezTo>
                    <a:pt x="5400003" y="816763"/>
                    <a:pt x="5334141" y="882625"/>
                    <a:pt x="5252896" y="882625"/>
                  </a:cubicBezTo>
                  <a:lnTo>
                    <a:pt x="147107" y="882625"/>
                  </a:lnTo>
                  <a:cubicBezTo>
                    <a:pt x="65862" y="882625"/>
                    <a:pt x="0" y="816763"/>
                    <a:pt x="0" y="735518"/>
                  </a:cubicBezTo>
                  <a:lnTo>
                    <a:pt x="0" y="147107"/>
                  </a:lnTo>
                  <a:close/>
                </a:path>
              </a:pathLst>
            </a:custGeom>
            <a:scene3d>
              <a:camera prst="isometricOffAxis2Left" zoom="95000"/>
              <a:lightRig rig="flat" dir="t"/>
            </a:scene3d>
            <a:sp3d z="57150" extrusionH="63500" prstMaterial="matte"/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26906" tIns="126906" rIns="126906" bIns="126906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200" dirty="0"/>
                <a:t>包括那些研究方向，研究热点在哪里？</a:t>
              </a: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3131840" y="4011910"/>
              <a:ext cx="5400003" cy="900000"/>
            </a:xfrm>
            <a:custGeom>
              <a:avLst/>
              <a:gdLst>
                <a:gd name="connsiteX0" fmla="*/ 0 w 5400003"/>
                <a:gd name="connsiteY0" fmla="*/ 153323 h 919919"/>
                <a:gd name="connsiteX1" fmla="*/ 153323 w 5400003"/>
                <a:gd name="connsiteY1" fmla="*/ 0 h 919919"/>
                <a:gd name="connsiteX2" fmla="*/ 5246680 w 5400003"/>
                <a:gd name="connsiteY2" fmla="*/ 0 h 919919"/>
                <a:gd name="connsiteX3" fmla="*/ 5400003 w 5400003"/>
                <a:gd name="connsiteY3" fmla="*/ 153323 h 919919"/>
                <a:gd name="connsiteX4" fmla="*/ 5400003 w 5400003"/>
                <a:gd name="connsiteY4" fmla="*/ 766596 h 919919"/>
                <a:gd name="connsiteX5" fmla="*/ 5246680 w 5400003"/>
                <a:gd name="connsiteY5" fmla="*/ 919919 h 919919"/>
                <a:gd name="connsiteX6" fmla="*/ 153323 w 5400003"/>
                <a:gd name="connsiteY6" fmla="*/ 919919 h 919919"/>
                <a:gd name="connsiteX7" fmla="*/ 0 w 5400003"/>
                <a:gd name="connsiteY7" fmla="*/ 766596 h 919919"/>
                <a:gd name="connsiteX8" fmla="*/ 0 w 5400003"/>
                <a:gd name="connsiteY8" fmla="*/ 153323 h 91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00003" h="919919">
                  <a:moveTo>
                    <a:pt x="0" y="153323"/>
                  </a:moveTo>
                  <a:cubicBezTo>
                    <a:pt x="0" y="68645"/>
                    <a:pt x="68645" y="0"/>
                    <a:pt x="153323" y="0"/>
                  </a:cubicBezTo>
                  <a:lnTo>
                    <a:pt x="5246680" y="0"/>
                  </a:lnTo>
                  <a:cubicBezTo>
                    <a:pt x="5331358" y="0"/>
                    <a:pt x="5400003" y="68645"/>
                    <a:pt x="5400003" y="153323"/>
                  </a:cubicBezTo>
                  <a:lnTo>
                    <a:pt x="5400003" y="766596"/>
                  </a:lnTo>
                  <a:cubicBezTo>
                    <a:pt x="5400003" y="851274"/>
                    <a:pt x="5331358" y="919919"/>
                    <a:pt x="5246680" y="919919"/>
                  </a:cubicBezTo>
                  <a:lnTo>
                    <a:pt x="153323" y="919919"/>
                  </a:lnTo>
                  <a:cubicBezTo>
                    <a:pt x="68645" y="919919"/>
                    <a:pt x="0" y="851274"/>
                    <a:pt x="0" y="766596"/>
                  </a:cubicBezTo>
                  <a:lnTo>
                    <a:pt x="0" y="153323"/>
                  </a:lnTo>
                  <a:close/>
                </a:path>
              </a:pathLst>
            </a:custGeom>
            <a:scene3d>
              <a:camera prst="isometricOffAxis2Left" zoom="95000"/>
              <a:lightRig rig="flat" dir="t"/>
            </a:scene3d>
            <a:sp3d z="57150" extrusionH="63500" prstMaterial="matte"/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28727" tIns="128727" rIns="128727" bIns="128727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200" dirty="0"/>
                <a:t>相关的高分文章如何快速定位查找？</a:t>
              </a:r>
            </a:p>
          </p:txBody>
        </p:sp>
      </p:grp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27313" y="2211388"/>
            <a:ext cx="7397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600"/>
              <a:t>肺纤维化</a:t>
            </a:r>
          </a:p>
        </p:txBody>
      </p:sp>
      <p:sp>
        <p:nvSpPr>
          <p:cNvPr id="30727" name="TextBox 8"/>
          <p:cNvSpPr txBox="1">
            <a:spLocks noChangeArrowheads="1"/>
          </p:cNvSpPr>
          <p:nvPr/>
        </p:nvSpPr>
        <p:spPr bwMode="auto">
          <a:xfrm>
            <a:off x="1116013" y="-20638"/>
            <a:ext cx="8064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/>
              <a:t>认识肺纤维化（</a:t>
            </a:r>
            <a:r>
              <a:rPr lang="en-US" altLang="zh-CN" sz="2400"/>
              <a:t>Pulmonary Fibrosis</a:t>
            </a:r>
            <a:r>
              <a:rPr lang="zh-CN" altLang="en-US" sz="2400"/>
              <a:t>），我该了解哪些内容？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" decel="7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1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700338" y="1131888"/>
            <a:ext cx="2303462" cy="287337"/>
          </a:xfrm>
          <a:prstGeom prst="rect">
            <a:avLst/>
          </a:prstGeom>
          <a:noFill/>
          <a:ln w="635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2411413" y="268288"/>
            <a:ext cx="6481762" cy="646112"/>
            <a:chOff x="2411760" y="267494"/>
            <a:chExt cx="6480720" cy="646331"/>
          </a:xfrm>
        </p:grpSpPr>
        <p:sp>
          <p:nvSpPr>
            <p:cNvPr id="6" name="矩形 5"/>
            <p:cNvSpPr/>
            <p:nvPr/>
          </p:nvSpPr>
          <p:spPr>
            <a:xfrm>
              <a:off x="2411760" y="412005"/>
              <a:ext cx="3241154" cy="358897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cxnSp>
          <p:nvCxnSpPr>
            <p:cNvPr id="7" name="直接箭头连接符 6"/>
            <p:cNvCxnSpPr>
              <a:stCxn id="6" idx="3"/>
            </p:cNvCxnSpPr>
            <p:nvPr/>
          </p:nvCxnSpPr>
          <p:spPr>
            <a:xfrm>
              <a:off x="5652914" y="591454"/>
              <a:ext cx="719021" cy="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70" name="TextBox 7"/>
            <p:cNvSpPr txBox="1">
              <a:spLocks noChangeArrowheads="1"/>
            </p:cNvSpPr>
            <p:nvPr/>
          </p:nvSpPr>
          <p:spPr bwMode="auto">
            <a:xfrm>
              <a:off x="6275799" y="267494"/>
              <a:ext cx="261668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3600" b="1">
                  <a:solidFill>
                    <a:srgbClr val="FF0000"/>
                  </a:solidFill>
                </a:rPr>
                <a:t>输入检索词</a:t>
              </a:r>
            </a:p>
          </p:txBody>
        </p:sp>
      </p:grpSp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4635500" y="700088"/>
            <a:ext cx="2889250" cy="584200"/>
            <a:chOff x="2411760" y="267494"/>
            <a:chExt cx="4185420" cy="584775"/>
          </a:xfrm>
        </p:grpSpPr>
        <p:sp>
          <p:nvSpPr>
            <p:cNvPr id="14" name="矩形 13"/>
            <p:cNvSpPr/>
            <p:nvPr/>
          </p:nvSpPr>
          <p:spPr>
            <a:xfrm>
              <a:off x="2411760" y="412098"/>
              <a:ext cx="938270" cy="359128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cxnSp>
          <p:nvCxnSpPr>
            <p:cNvPr id="15" name="直接箭头连接符 14"/>
            <p:cNvCxnSpPr>
              <a:stCxn id="14" idx="3"/>
            </p:cNvCxnSpPr>
            <p:nvPr/>
          </p:nvCxnSpPr>
          <p:spPr>
            <a:xfrm flipV="1">
              <a:off x="3350030" y="590073"/>
              <a:ext cx="731299" cy="159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67" name="TextBox 15"/>
            <p:cNvSpPr txBox="1">
              <a:spLocks noChangeArrowheads="1"/>
            </p:cNvSpPr>
            <p:nvPr/>
          </p:nvSpPr>
          <p:spPr bwMode="auto">
            <a:xfrm>
              <a:off x="3872405" y="267494"/>
              <a:ext cx="272477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3200" b="1">
                  <a:solidFill>
                    <a:srgbClr val="FF0000"/>
                  </a:solidFill>
                </a:rPr>
                <a:t>点击分析</a:t>
              </a:r>
            </a:p>
          </p:txBody>
        </p:sp>
      </p:grp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23825"/>
            <a:ext cx="273685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组合 19"/>
          <p:cNvGrpSpPr>
            <a:grpSpLocks/>
          </p:cNvGrpSpPr>
          <p:nvPr/>
        </p:nvGrpSpPr>
        <p:grpSpPr bwMode="auto">
          <a:xfrm>
            <a:off x="34925" y="-20638"/>
            <a:ext cx="2889250" cy="584201"/>
            <a:chOff x="2411760" y="267494"/>
            <a:chExt cx="4185420" cy="584775"/>
          </a:xfrm>
        </p:grpSpPr>
        <p:sp>
          <p:nvSpPr>
            <p:cNvPr id="21" name="矩形 20"/>
            <p:cNvSpPr/>
            <p:nvPr/>
          </p:nvSpPr>
          <p:spPr>
            <a:xfrm>
              <a:off x="2411760" y="412099"/>
              <a:ext cx="938270" cy="359128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cxnSp>
          <p:nvCxnSpPr>
            <p:cNvPr id="22" name="直接箭头连接符 21"/>
            <p:cNvCxnSpPr>
              <a:stCxn id="21" idx="3"/>
            </p:cNvCxnSpPr>
            <p:nvPr/>
          </p:nvCxnSpPr>
          <p:spPr>
            <a:xfrm flipV="1">
              <a:off x="3350030" y="590074"/>
              <a:ext cx="731299" cy="159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64" name="TextBox 22"/>
            <p:cNvSpPr txBox="1">
              <a:spLocks noChangeArrowheads="1"/>
            </p:cNvSpPr>
            <p:nvPr/>
          </p:nvSpPr>
          <p:spPr bwMode="auto">
            <a:xfrm>
              <a:off x="3872405" y="267494"/>
              <a:ext cx="272477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3200" b="1">
                  <a:solidFill>
                    <a:srgbClr val="FF0000"/>
                  </a:solidFill>
                </a:rPr>
                <a:t>年代分布</a:t>
              </a:r>
            </a:p>
          </p:txBody>
        </p:sp>
      </p:grp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0638"/>
            <a:ext cx="304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组合 24"/>
          <p:cNvGrpSpPr>
            <a:grpSpLocks/>
          </p:cNvGrpSpPr>
          <p:nvPr/>
        </p:nvGrpSpPr>
        <p:grpSpPr bwMode="auto">
          <a:xfrm>
            <a:off x="2916238" y="-92075"/>
            <a:ext cx="2887662" cy="584200"/>
            <a:chOff x="2411760" y="267494"/>
            <a:chExt cx="4185420" cy="584775"/>
          </a:xfrm>
        </p:grpSpPr>
        <p:sp>
          <p:nvSpPr>
            <p:cNvPr id="26" name="矩形 25"/>
            <p:cNvSpPr/>
            <p:nvPr/>
          </p:nvSpPr>
          <p:spPr>
            <a:xfrm>
              <a:off x="2411760" y="412099"/>
              <a:ext cx="1148171" cy="359128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cxnSp>
          <p:nvCxnSpPr>
            <p:cNvPr id="27" name="直接箭头连接符 26"/>
            <p:cNvCxnSpPr>
              <a:stCxn id="26" idx="3"/>
            </p:cNvCxnSpPr>
            <p:nvPr/>
          </p:nvCxnSpPr>
          <p:spPr>
            <a:xfrm flipV="1">
              <a:off x="3559931" y="590074"/>
              <a:ext cx="520014" cy="1589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61" name="TextBox 27"/>
            <p:cNvSpPr txBox="1">
              <a:spLocks noChangeArrowheads="1"/>
            </p:cNvSpPr>
            <p:nvPr/>
          </p:nvSpPr>
          <p:spPr bwMode="auto">
            <a:xfrm>
              <a:off x="3872405" y="267494"/>
              <a:ext cx="272477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3200" b="1">
                  <a:solidFill>
                    <a:srgbClr val="FF0000"/>
                  </a:solidFill>
                </a:rPr>
                <a:t>国家分布</a:t>
              </a:r>
            </a:p>
          </p:txBody>
        </p:sp>
      </p:grp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44463"/>
            <a:ext cx="2981325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" name="组合 30"/>
          <p:cNvGrpSpPr>
            <a:grpSpLocks/>
          </p:cNvGrpSpPr>
          <p:nvPr/>
        </p:nvGrpSpPr>
        <p:grpSpPr bwMode="auto">
          <a:xfrm>
            <a:off x="5932488" y="-92075"/>
            <a:ext cx="2887662" cy="584200"/>
            <a:chOff x="2411760" y="267494"/>
            <a:chExt cx="4185420" cy="584775"/>
          </a:xfrm>
        </p:grpSpPr>
        <p:sp>
          <p:nvSpPr>
            <p:cNvPr id="32" name="矩形 31"/>
            <p:cNvSpPr/>
            <p:nvPr/>
          </p:nvSpPr>
          <p:spPr>
            <a:xfrm>
              <a:off x="2411760" y="412099"/>
              <a:ext cx="1148171" cy="359128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cxnSp>
          <p:nvCxnSpPr>
            <p:cNvPr id="33" name="直接箭头连接符 32"/>
            <p:cNvCxnSpPr>
              <a:stCxn id="32" idx="3"/>
            </p:cNvCxnSpPr>
            <p:nvPr/>
          </p:nvCxnSpPr>
          <p:spPr>
            <a:xfrm flipV="1">
              <a:off x="3559931" y="590074"/>
              <a:ext cx="520014" cy="1589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58" name="TextBox 33"/>
            <p:cNvSpPr txBox="1">
              <a:spLocks noChangeArrowheads="1"/>
            </p:cNvSpPr>
            <p:nvPr/>
          </p:nvSpPr>
          <p:spPr bwMode="auto">
            <a:xfrm>
              <a:off x="3872405" y="267494"/>
              <a:ext cx="272477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3200" b="1">
                  <a:solidFill>
                    <a:srgbClr val="FF0000"/>
                  </a:solidFill>
                </a:rPr>
                <a:t>城市分布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5221288" y="2957513"/>
            <a:ext cx="15389226" cy="5302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38150" y="484188"/>
            <a:ext cx="677863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    内 容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749425" y="268288"/>
            <a:ext cx="6994525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02" tIns="43201" rIns="86402" bIns="43201"/>
          <a:lstStyle>
            <a:lvl1pPr marL="323850" indent="-323850" algn="l" defTabSz="8636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01675" indent="-269875" algn="l" defTabSz="8636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rgbClr val="FFFFFF"/>
                </a:solidFill>
                <a:latin typeface="+mn-lt"/>
                <a:ea typeface="+mn-ea"/>
              </a:defRPr>
            </a:lvl2pPr>
            <a:lvl3pPr marL="1079500" indent="-215900" algn="l" defTabSz="8636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rgbClr val="FFFFFF"/>
                </a:solidFill>
                <a:latin typeface="+mn-lt"/>
                <a:ea typeface="+mn-ea"/>
              </a:defRPr>
            </a:lvl3pPr>
            <a:lvl4pPr marL="1511300" indent="-215900" algn="l" defTabSz="8636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rgbClr val="FFFFFF"/>
                </a:solidFill>
                <a:latin typeface="+mn-lt"/>
                <a:ea typeface="+mn-ea"/>
              </a:defRPr>
            </a:lvl4pPr>
            <a:lvl5pPr marL="1944688" indent="-215900" algn="l" defTabSz="8636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FFFFFF"/>
                </a:solidFill>
                <a:latin typeface="+mn-lt"/>
                <a:ea typeface="+mn-ea"/>
              </a:defRPr>
            </a:lvl5pPr>
            <a:lvl6pPr marL="2401888" indent="-215900" algn="l" defTabSz="863600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FFFFFF"/>
                </a:solidFill>
                <a:latin typeface="+mn-lt"/>
                <a:ea typeface="+mn-ea"/>
              </a:defRPr>
            </a:lvl6pPr>
            <a:lvl7pPr marL="2859088" indent="-215900" algn="l" defTabSz="863600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FFFFFF"/>
                </a:solidFill>
                <a:latin typeface="+mn-lt"/>
                <a:ea typeface="+mn-ea"/>
              </a:defRPr>
            </a:lvl7pPr>
            <a:lvl8pPr marL="3316288" indent="-215900" algn="l" defTabSz="863600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FFFFFF"/>
                </a:solidFill>
                <a:latin typeface="+mn-lt"/>
                <a:ea typeface="+mn-ea"/>
              </a:defRPr>
            </a:lvl8pPr>
            <a:lvl9pPr marL="3773488" indent="-215900" algn="l" defTabSz="863600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FFFFFF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Tx/>
              <a:buNone/>
              <a:defRPr/>
            </a:pPr>
            <a:endParaRPr lang="en-US" altLang="zh-CN" sz="2000" dirty="0" smtClean="0"/>
          </a:p>
          <a:p>
            <a:pPr marL="0" indent="0" eaLnBrk="1" hangingPunct="1">
              <a:buFontTx/>
              <a:buNone/>
              <a:defRPr/>
            </a:pPr>
            <a:r>
              <a:rPr lang="zh-CN" altLang="en-US" sz="2400" dirty="0" smtClean="0">
                <a:ea typeface="黑体" pitchFamily="49" charset="-122"/>
              </a:rPr>
              <a:t>一、为什么要使用</a:t>
            </a:r>
            <a:r>
              <a:rPr lang="en-US" altLang="zh-CN" sz="2400" dirty="0" err="1" smtClean="0">
                <a:ea typeface="黑体" pitchFamily="49" charset="-122"/>
              </a:rPr>
              <a:t>GoPubMed</a:t>
            </a:r>
            <a:r>
              <a:rPr lang="zh-CN" altLang="en-US" sz="2400" dirty="0" smtClean="0">
                <a:ea typeface="黑体" pitchFamily="49" charset="-122"/>
              </a:rPr>
              <a:t>（</a:t>
            </a:r>
            <a:r>
              <a:rPr lang="en-US" altLang="zh-CN" sz="2400" dirty="0" smtClean="0">
                <a:ea typeface="黑体" pitchFamily="49" charset="-122"/>
              </a:rPr>
              <a:t>why</a:t>
            </a:r>
            <a:r>
              <a:rPr lang="zh-CN" altLang="en-US" sz="2400" dirty="0" smtClean="0">
                <a:ea typeface="黑体" pitchFamily="49" charset="-122"/>
              </a:rPr>
              <a:t>？）</a:t>
            </a:r>
            <a:endParaRPr lang="en-US" altLang="zh-CN" sz="2400" dirty="0" smtClean="0">
              <a:ea typeface="黑体" pitchFamily="49" charset="-122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zh-CN" sz="2400" dirty="0">
              <a:ea typeface="黑体" pitchFamily="49" charset="-122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CN" altLang="en-US" sz="2400" dirty="0" smtClean="0">
                <a:ea typeface="黑体" pitchFamily="49" charset="-122"/>
              </a:rPr>
              <a:t>二、</a:t>
            </a:r>
            <a:r>
              <a:rPr lang="en-US" altLang="zh-CN" sz="2400" dirty="0" err="1" smtClean="0">
                <a:ea typeface="黑体" pitchFamily="49" charset="-122"/>
              </a:rPr>
              <a:t>GoPubMed</a:t>
            </a:r>
            <a:r>
              <a:rPr lang="zh-CN" altLang="en-US" sz="2400" dirty="0" smtClean="0">
                <a:ea typeface="黑体" pitchFamily="49" charset="-122"/>
              </a:rPr>
              <a:t>简介</a:t>
            </a:r>
            <a:endParaRPr lang="en-US" altLang="zh-CN" sz="2400" dirty="0" smtClean="0">
              <a:ea typeface="黑体" pitchFamily="49" charset="-122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zh-CN" sz="2400" dirty="0" smtClean="0">
              <a:ea typeface="黑体" pitchFamily="49" charset="-122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CN" altLang="en-US" sz="2400" dirty="0" smtClean="0">
                <a:ea typeface="黑体" pitchFamily="49" charset="-122"/>
              </a:rPr>
              <a:t>三、</a:t>
            </a:r>
            <a:r>
              <a:rPr lang="en-US" altLang="zh-CN" sz="2400" dirty="0" err="1" smtClean="0">
                <a:ea typeface="黑体" pitchFamily="49" charset="-122"/>
              </a:rPr>
              <a:t>GoPubMed</a:t>
            </a:r>
            <a:r>
              <a:rPr lang="zh-CN" altLang="en-US" sz="2400" dirty="0" smtClean="0">
                <a:ea typeface="黑体" pitchFamily="49" charset="-122"/>
              </a:rPr>
              <a:t>的使用</a:t>
            </a:r>
            <a:endParaRPr lang="en-US" altLang="zh-CN" sz="2400" dirty="0" smtClean="0">
              <a:ea typeface="黑体" pitchFamily="49" charset="-122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zh-CN" sz="2400" dirty="0" smtClean="0">
              <a:ea typeface="黑体" pitchFamily="49" charset="-122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CN" altLang="en-US" sz="2400" dirty="0" smtClean="0">
                <a:ea typeface="黑体" pitchFamily="49" charset="-122"/>
              </a:rPr>
              <a:t>四、案例分析</a:t>
            </a:r>
            <a:endParaRPr lang="en-US" altLang="zh-CN" sz="2400" dirty="0" smtClean="0">
              <a:ea typeface="黑体" pitchFamily="49" charset="-122"/>
            </a:endParaRPr>
          </a:p>
          <a:p>
            <a:pPr marL="0" indent="0" eaLnBrk="1" hangingPunct="1">
              <a:buFontTx/>
              <a:buNone/>
              <a:defRPr/>
            </a:pPr>
            <a:endParaRPr lang="zh-CN" altLang="en-US" sz="2400" dirty="0">
              <a:ea typeface="黑体" pitchFamily="49" charset="-122"/>
            </a:endParaRPr>
          </a:p>
          <a:p>
            <a:pPr marL="0" indent="0" eaLnBrk="1" hangingPunct="1">
              <a:buFontTx/>
              <a:buNone/>
              <a:defRPr/>
            </a:pPr>
            <a:endParaRPr lang="zh-CN" altLang="en-US" sz="2400" dirty="0" smtClean="0">
              <a:ea typeface="黑体" pitchFamily="49" charset="-122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zh-CN" altLang="en-US" sz="3200" dirty="0" smtClean="0">
                <a:ea typeface="黑体" pitchFamily="49" charset="-122"/>
              </a:rPr>
              <a:t>。</a:t>
            </a:r>
          </a:p>
        </p:txBody>
      </p:sp>
      <p:sp>
        <p:nvSpPr>
          <p:cNvPr id="10" name="下箭头 9"/>
          <p:cNvSpPr/>
          <p:nvPr/>
        </p:nvSpPr>
        <p:spPr>
          <a:xfrm flipV="1">
            <a:off x="1042988" y="-452438"/>
            <a:ext cx="288925" cy="5832476"/>
          </a:xfrm>
          <a:prstGeom prst="downArrow">
            <a:avLst>
              <a:gd name="adj1" fmla="val 50000"/>
              <a:gd name="adj2" fmla="val 13598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23000" decel="29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5394E-6 -2.76554E-6 L -0.43359 -2.76554E-6 " pathEditMode="relative" rAng="0" ptsTypes="AA">
                                      <p:cBhvr>
                                        <p:cTn id="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accel="4000" decel="7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3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3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4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3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3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23825"/>
            <a:ext cx="4183063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图片 4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71438"/>
            <a:ext cx="3771900" cy="4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171450" y="-92075"/>
            <a:ext cx="2887663" cy="584200"/>
            <a:chOff x="2411760" y="267494"/>
            <a:chExt cx="4185420" cy="584775"/>
          </a:xfrm>
        </p:grpSpPr>
        <p:sp>
          <p:nvSpPr>
            <p:cNvPr id="5" name="矩形 4"/>
            <p:cNvSpPr/>
            <p:nvPr/>
          </p:nvSpPr>
          <p:spPr>
            <a:xfrm>
              <a:off x="2411760" y="412099"/>
              <a:ext cx="1148172" cy="359128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cxnSp>
          <p:nvCxnSpPr>
            <p:cNvPr id="6" name="直接箭头连接符 5"/>
            <p:cNvCxnSpPr>
              <a:stCxn id="5" idx="3"/>
            </p:cNvCxnSpPr>
            <p:nvPr/>
          </p:nvCxnSpPr>
          <p:spPr>
            <a:xfrm flipV="1">
              <a:off x="3559932" y="590074"/>
              <a:ext cx="520014" cy="1589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79" name="TextBox 27"/>
            <p:cNvSpPr txBox="1">
              <a:spLocks noChangeArrowheads="1"/>
            </p:cNvSpPr>
            <p:nvPr/>
          </p:nvSpPr>
          <p:spPr bwMode="auto">
            <a:xfrm>
              <a:off x="3872405" y="267494"/>
              <a:ext cx="272477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3200" b="1">
                  <a:solidFill>
                    <a:srgbClr val="FF0000"/>
                  </a:solidFill>
                </a:rPr>
                <a:t>期刊分布</a:t>
              </a:r>
            </a:p>
          </p:txBody>
        </p:sp>
      </p:grpSp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4643438" y="-165100"/>
            <a:ext cx="3600450" cy="584200"/>
            <a:chOff x="2411760" y="267494"/>
            <a:chExt cx="4185420" cy="584775"/>
          </a:xfrm>
        </p:grpSpPr>
        <p:sp>
          <p:nvSpPr>
            <p:cNvPr id="9" name="矩形 8"/>
            <p:cNvSpPr/>
            <p:nvPr/>
          </p:nvSpPr>
          <p:spPr>
            <a:xfrm>
              <a:off x="2411760" y="412098"/>
              <a:ext cx="1147853" cy="359129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cxnSp>
          <p:nvCxnSpPr>
            <p:cNvPr id="10" name="直接箭头连接符 9"/>
            <p:cNvCxnSpPr>
              <a:stCxn id="9" idx="3"/>
            </p:cNvCxnSpPr>
            <p:nvPr/>
          </p:nvCxnSpPr>
          <p:spPr>
            <a:xfrm flipV="1">
              <a:off x="3559613" y="590074"/>
              <a:ext cx="520409" cy="1589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76" name="TextBox 27"/>
            <p:cNvSpPr txBox="1">
              <a:spLocks noChangeArrowheads="1"/>
            </p:cNvSpPr>
            <p:nvPr/>
          </p:nvSpPr>
          <p:spPr bwMode="auto">
            <a:xfrm>
              <a:off x="3872405" y="267494"/>
              <a:ext cx="272477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3200" b="1">
                  <a:solidFill>
                    <a:srgbClr val="FF0000"/>
                  </a:solidFill>
                </a:rPr>
                <a:t>主题分布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4932363" y="627063"/>
            <a:ext cx="2808287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>
                <a:solidFill>
                  <a:srgbClr val="FF0000"/>
                </a:solidFill>
              </a:rPr>
              <a:t>文献量年度分布与相对研究兴趣指数曲线</a:t>
            </a:r>
          </a:p>
        </p:txBody>
      </p:sp>
      <p:sp>
        <p:nvSpPr>
          <p:cNvPr id="5" name="爆炸形 1 4"/>
          <p:cNvSpPr/>
          <p:nvPr/>
        </p:nvSpPr>
        <p:spPr>
          <a:xfrm>
            <a:off x="611188" y="0"/>
            <a:ext cx="2447925" cy="1779588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>
                <a:solidFill>
                  <a:srgbClr val="FF0000"/>
                </a:solidFill>
              </a:rPr>
              <a:t>课题发展趋势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4572000" y="4084638"/>
            <a:ext cx="2520950" cy="7905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600" dirty="0"/>
              <a:t>地区分布图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56310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1979613" y="247650"/>
            <a:ext cx="6985000" cy="523875"/>
            <a:chOff x="2329106" y="400613"/>
            <a:chExt cx="8927706" cy="523734"/>
          </a:xfrm>
        </p:grpSpPr>
        <p:sp>
          <p:nvSpPr>
            <p:cNvPr id="8" name="矩形 7"/>
            <p:cNvSpPr/>
            <p:nvPr/>
          </p:nvSpPr>
          <p:spPr>
            <a:xfrm>
              <a:off x="2329106" y="492663"/>
              <a:ext cx="1889021" cy="360266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cxnSp>
          <p:nvCxnSpPr>
            <p:cNvPr id="9" name="直接箭头连接符 8"/>
            <p:cNvCxnSpPr/>
            <p:nvPr/>
          </p:nvCxnSpPr>
          <p:spPr>
            <a:xfrm flipV="1">
              <a:off x="4301317" y="635500"/>
              <a:ext cx="695955" cy="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64" name="TextBox 27"/>
            <p:cNvSpPr txBox="1">
              <a:spLocks noChangeArrowheads="1"/>
            </p:cNvSpPr>
            <p:nvPr/>
          </p:nvSpPr>
          <p:spPr bwMode="auto">
            <a:xfrm>
              <a:off x="4998214" y="400613"/>
              <a:ext cx="6258598" cy="523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FF0000"/>
                  </a:solidFill>
                </a:rPr>
                <a:t>文献数量限定在</a:t>
              </a:r>
              <a:r>
                <a:rPr lang="en-US" altLang="zh-CN" sz="2800" b="1">
                  <a:solidFill>
                    <a:srgbClr val="FF0000"/>
                  </a:solidFill>
                </a:rPr>
                <a:t>20000</a:t>
              </a:r>
              <a:r>
                <a:rPr lang="zh-CN" altLang="en-US" sz="2800" b="1">
                  <a:solidFill>
                    <a:srgbClr val="FF0000"/>
                  </a:solidFill>
                </a:rPr>
                <a:t>以内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323850" y="1058863"/>
            <a:ext cx="3471863" cy="360362"/>
          </a:xfrm>
          <a:prstGeom prst="rect">
            <a:avLst/>
          </a:prstGeom>
          <a:noFill/>
          <a:ln w="635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矩形标注 14"/>
          <p:cNvSpPr/>
          <p:nvPr/>
        </p:nvSpPr>
        <p:spPr>
          <a:xfrm>
            <a:off x="4572000" y="771525"/>
            <a:ext cx="4103688" cy="792163"/>
          </a:xfrm>
          <a:prstGeom prst="wedgeRectCallout">
            <a:avLst>
              <a:gd name="adj1" fmla="val -68416"/>
              <a:gd name="adj2" fmla="val 55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dirty="0">
                <a:solidFill>
                  <a:srgbClr val="FF0000"/>
                </a:solidFill>
              </a:rPr>
              <a:t>增加了对作者发文以及作者合作关系分析</a:t>
            </a:r>
          </a:p>
        </p:txBody>
      </p:sp>
      <p:sp>
        <p:nvSpPr>
          <p:cNvPr id="16" name="矩形 15"/>
          <p:cNvSpPr/>
          <p:nvPr/>
        </p:nvSpPr>
        <p:spPr>
          <a:xfrm>
            <a:off x="4211638" y="1563688"/>
            <a:ext cx="2736850" cy="3570287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下箭头 16"/>
          <p:cNvSpPr/>
          <p:nvPr/>
        </p:nvSpPr>
        <p:spPr>
          <a:xfrm rot="5400000">
            <a:off x="3159919" y="2950369"/>
            <a:ext cx="1349375" cy="754063"/>
          </a:xfrm>
          <a:prstGeom prst="downArrow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3406775" cy="508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组合 19"/>
          <p:cNvGrpSpPr>
            <a:grpSpLocks/>
          </p:cNvGrpSpPr>
          <p:nvPr/>
        </p:nvGrpSpPr>
        <p:grpSpPr bwMode="auto">
          <a:xfrm>
            <a:off x="0" y="-92075"/>
            <a:ext cx="3835400" cy="522288"/>
            <a:chOff x="2162214" y="320390"/>
            <a:chExt cx="5106651" cy="523734"/>
          </a:xfrm>
        </p:grpSpPr>
        <p:sp>
          <p:nvSpPr>
            <p:cNvPr id="21" name="矩形 20"/>
            <p:cNvSpPr/>
            <p:nvPr/>
          </p:nvSpPr>
          <p:spPr>
            <a:xfrm>
              <a:off x="2162214" y="412720"/>
              <a:ext cx="1397143" cy="358177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cxnSp>
          <p:nvCxnSpPr>
            <p:cNvPr id="22" name="直接箭头连接符 21"/>
            <p:cNvCxnSpPr>
              <a:stCxn id="21" idx="3"/>
            </p:cNvCxnSpPr>
            <p:nvPr/>
          </p:nvCxnSpPr>
          <p:spPr>
            <a:xfrm flipV="1">
              <a:off x="3559357" y="589421"/>
              <a:ext cx="519965" cy="1591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61" name="TextBox 27"/>
            <p:cNvSpPr txBox="1">
              <a:spLocks noChangeArrowheads="1"/>
            </p:cNvSpPr>
            <p:nvPr/>
          </p:nvSpPr>
          <p:spPr bwMode="auto">
            <a:xfrm>
              <a:off x="3872402" y="320390"/>
              <a:ext cx="3396463" cy="523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FF0000"/>
                  </a:solidFill>
                </a:rPr>
                <a:t>作者发文统计</a:t>
              </a:r>
            </a:p>
          </p:txBody>
        </p:sp>
      </p:grpSp>
      <p:grpSp>
        <p:nvGrpSpPr>
          <p:cNvPr id="25" name="组合 24"/>
          <p:cNvGrpSpPr>
            <a:grpSpLocks/>
          </p:cNvGrpSpPr>
          <p:nvPr/>
        </p:nvGrpSpPr>
        <p:grpSpPr bwMode="auto">
          <a:xfrm>
            <a:off x="3492500" y="555625"/>
            <a:ext cx="2889250" cy="584200"/>
            <a:chOff x="2411760" y="267494"/>
            <a:chExt cx="4185420" cy="584775"/>
          </a:xfrm>
        </p:grpSpPr>
        <p:sp>
          <p:nvSpPr>
            <p:cNvPr id="26" name="矩形 25"/>
            <p:cNvSpPr/>
            <p:nvPr/>
          </p:nvSpPr>
          <p:spPr>
            <a:xfrm>
              <a:off x="2411760" y="412099"/>
              <a:ext cx="938270" cy="359128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cxnSp>
          <p:nvCxnSpPr>
            <p:cNvPr id="27" name="直接箭头连接符 26"/>
            <p:cNvCxnSpPr>
              <a:stCxn id="26" idx="3"/>
            </p:cNvCxnSpPr>
            <p:nvPr/>
          </p:nvCxnSpPr>
          <p:spPr>
            <a:xfrm flipV="1">
              <a:off x="3350030" y="590074"/>
              <a:ext cx="731299" cy="1589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58" name="TextBox 15"/>
            <p:cNvSpPr txBox="1">
              <a:spLocks noChangeArrowheads="1"/>
            </p:cNvSpPr>
            <p:nvPr/>
          </p:nvSpPr>
          <p:spPr bwMode="auto">
            <a:xfrm>
              <a:off x="3872405" y="267494"/>
              <a:ext cx="272477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3200" b="1">
                  <a:solidFill>
                    <a:srgbClr val="FF0000"/>
                  </a:solidFill>
                </a:rPr>
                <a:t>点击分析</a:t>
              </a:r>
            </a:p>
          </p:txBody>
        </p:sp>
      </p:grpSp>
      <p:grpSp>
        <p:nvGrpSpPr>
          <p:cNvPr id="19" name="组合 18"/>
          <p:cNvGrpSpPr>
            <a:grpSpLocks/>
          </p:cNvGrpSpPr>
          <p:nvPr/>
        </p:nvGrpSpPr>
        <p:grpSpPr bwMode="auto">
          <a:xfrm>
            <a:off x="-180975" y="-20638"/>
            <a:ext cx="9324975" cy="5164138"/>
            <a:chOff x="401191" y="-20538"/>
            <a:chExt cx="8923337" cy="7634039"/>
          </a:xfrm>
        </p:grpSpPr>
        <p:pic>
          <p:nvPicPr>
            <p:cNvPr id="3585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-20538"/>
              <a:ext cx="8323263" cy="421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855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191" y="4155926"/>
              <a:ext cx="8923337" cy="3457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矩形 23"/>
          <p:cNvSpPr/>
          <p:nvPr/>
        </p:nvSpPr>
        <p:spPr>
          <a:xfrm>
            <a:off x="8532813" y="-20638"/>
            <a:ext cx="669925" cy="53292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000" b="1" dirty="0">
                <a:solidFill>
                  <a:srgbClr val="FF0000"/>
                </a:solidFill>
              </a:rPr>
              <a:t>研究人员关系网</a:t>
            </a:r>
          </a:p>
        </p:txBody>
      </p:sp>
      <p:sp>
        <p:nvSpPr>
          <p:cNvPr id="29" name="爆炸形 1 28"/>
          <p:cNvSpPr/>
          <p:nvPr/>
        </p:nvSpPr>
        <p:spPr>
          <a:xfrm>
            <a:off x="5003800" y="627063"/>
            <a:ext cx="3097213" cy="2736850"/>
          </a:xfrm>
          <a:prstGeom prst="irregularSeal1">
            <a:avLst/>
          </a:prstGeom>
          <a:noFill/>
          <a:ln w="635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线条越多，线型越多，地位越重要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16" grpId="0" animBg="1"/>
      <p:bldP spid="17" grpId="0" animBg="1"/>
      <p:bldP spid="24" grpId="0" animBg="1"/>
      <p:bldP spid="29" grpId="0" animBg="1"/>
      <p:bldP spid="2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23850" y="1200150"/>
            <a:ext cx="8280400" cy="33940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zh-CN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以上，可为判明权威、寻找合作、分析趋势提供参考</a:t>
            </a:r>
            <a:endParaRPr lang="zh-CN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3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07950" y="700088"/>
            <a:ext cx="4824413" cy="4103687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107950" y="2284413"/>
            <a:ext cx="4824413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4932363" y="1347788"/>
            <a:ext cx="1008062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爆炸形 2 9"/>
          <p:cNvSpPr/>
          <p:nvPr/>
        </p:nvSpPr>
        <p:spPr>
          <a:xfrm>
            <a:off x="5940425" y="0"/>
            <a:ext cx="3203575" cy="2284413"/>
          </a:xfrm>
          <a:prstGeom prst="irregularSeal2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>
                <a:solidFill>
                  <a:srgbClr val="FF0000"/>
                </a:solidFill>
              </a:rPr>
              <a:t>高度相关概念列表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443663" y="2716213"/>
            <a:ext cx="17319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</a:rPr>
              <a:t>按研究领域</a:t>
            </a:r>
            <a:endParaRPr lang="en-US" altLang="zh-CN" sz="2400" b="1">
              <a:solidFill>
                <a:srgbClr val="FF0000"/>
              </a:solidFill>
            </a:endParaRPr>
          </a:p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</a:rPr>
              <a:t>分类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06236E-6 L -4.44444E-6 0.364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18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84656E-6 L 3.61111E-6 0.35011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50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5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0" grpId="1" build="allAtOnce" animBg="1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14313"/>
            <a:ext cx="634365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07950" y="411163"/>
            <a:ext cx="4824413" cy="410527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>
            <a:off x="4932363" y="1058863"/>
            <a:ext cx="1439862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爆炸形 2 6"/>
          <p:cNvSpPr/>
          <p:nvPr/>
        </p:nvSpPr>
        <p:spPr>
          <a:xfrm>
            <a:off x="6156325" y="123825"/>
            <a:ext cx="3095625" cy="2339975"/>
          </a:xfrm>
          <a:prstGeom prst="irregularSeal2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>
                <a:solidFill>
                  <a:srgbClr val="FF0000"/>
                </a:solidFill>
              </a:rPr>
              <a:t>了解专家们的研究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771525"/>
            <a:ext cx="43148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468313" y="700088"/>
            <a:ext cx="8636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0800"/>
            <a:ext cx="6343650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接箭头连接符 5"/>
          <p:cNvCxnSpPr/>
          <p:nvPr/>
        </p:nvCxnSpPr>
        <p:spPr>
          <a:xfrm>
            <a:off x="2627313" y="2066925"/>
            <a:ext cx="2089150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爆炸形 2 6"/>
          <p:cNvSpPr/>
          <p:nvPr/>
        </p:nvSpPr>
        <p:spPr>
          <a:xfrm>
            <a:off x="4500563" y="1095375"/>
            <a:ext cx="4643437" cy="2339975"/>
          </a:xfrm>
          <a:prstGeom prst="irregularSeal2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>
                <a:solidFill>
                  <a:srgbClr val="FF0000"/>
                </a:solidFill>
              </a:rPr>
              <a:t>了解研究的区域分布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755650" y="1276350"/>
            <a:ext cx="8636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50825" y="915988"/>
            <a:ext cx="2305050" cy="3887787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052513"/>
            <a:ext cx="436245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5"/>
            <a:ext cx="8964613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07950" y="2643188"/>
            <a:ext cx="2663825" cy="187325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>
            <a:off x="2771775" y="2932113"/>
            <a:ext cx="1944688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爆炸形 2 7"/>
          <p:cNvSpPr/>
          <p:nvPr/>
        </p:nvSpPr>
        <p:spPr>
          <a:xfrm>
            <a:off x="4716463" y="1635125"/>
            <a:ext cx="4103687" cy="2160588"/>
          </a:xfrm>
          <a:prstGeom prst="irregularSeal2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>
                <a:solidFill>
                  <a:srgbClr val="FF0000"/>
                </a:solidFill>
              </a:rPr>
              <a:t>用稿期刊分析</a:t>
            </a:r>
          </a:p>
        </p:txBody>
      </p:sp>
      <p:sp>
        <p:nvSpPr>
          <p:cNvPr id="14" name="椭圆 13"/>
          <p:cNvSpPr/>
          <p:nvPr/>
        </p:nvSpPr>
        <p:spPr>
          <a:xfrm>
            <a:off x="250825" y="2932113"/>
            <a:ext cx="1873250" cy="287337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987425"/>
            <a:ext cx="4606925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409575"/>
            <a:ext cx="43815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500" fill="hold"/>
                                        <p:tgtEl>
                                          <p:spTgt spid="563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8151E-6 L -1.11111E-6 0.05619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1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4" grpId="0" animBg="1"/>
      <p:bldP spid="1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图片 3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0800"/>
            <a:ext cx="7754938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标注 8"/>
          <p:cNvSpPr/>
          <p:nvPr/>
        </p:nvSpPr>
        <p:spPr>
          <a:xfrm>
            <a:off x="2124075" y="2787650"/>
            <a:ext cx="3527425" cy="1296988"/>
          </a:xfrm>
          <a:prstGeom prst="wedgeRectCallout">
            <a:avLst>
              <a:gd name="adj1" fmla="val -67952"/>
              <a:gd name="adj2" fmla="val -403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400" dirty="0">
                <a:solidFill>
                  <a:srgbClr val="FF0000"/>
                </a:solidFill>
              </a:rPr>
              <a:t>按时间分析</a:t>
            </a:r>
          </a:p>
        </p:txBody>
      </p:sp>
      <p:sp>
        <p:nvSpPr>
          <p:cNvPr id="10" name="矩形标注 9"/>
          <p:cNvSpPr/>
          <p:nvPr/>
        </p:nvSpPr>
        <p:spPr>
          <a:xfrm>
            <a:off x="2195513" y="195263"/>
            <a:ext cx="3529012" cy="1296987"/>
          </a:xfrm>
          <a:prstGeom prst="wedgeRectCallout">
            <a:avLst>
              <a:gd name="adj1" fmla="val -67952"/>
              <a:gd name="adj2" fmla="val -403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000" dirty="0">
                <a:solidFill>
                  <a:srgbClr val="FF0000"/>
                </a:solidFill>
              </a:rPr>
              <a:t>寻找最新文献，了解研究进展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77851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-1116013" y="-596900"/>
            <a:ext cx="2232026" cy="6048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下箭头 7"/>
          <p:cNvSpPr/>
          <p:nvPr/>
        </p:nvSpPr>
        <p:spPr>
          <a:xfrm flipV="1">
            <a:off x="1042988" y="-523875"/>
            <a:ext cx="288925" cy="5832475"/>
          </a:xfrm>
          <a:prstGeom prst="downArrow">
            <a:avLst>
              <a:gd name="adj1" fmla="val 50000"/>
              <a:gd name="adj2" fmla="val 13598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242888" y="-92075"/>
            <a:ext cx="800100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     </a:t>
            </a:r>
            <a:r>
              <a:rPr lang="zh-CN" altLang="en-US" sz="40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一、 </a:t>
            </a:r>
            <a:r>
              <a:rPr lang="en-US" altLang="zh-CN" sz="40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Why</a:t>
            </a:r>
            <a:r>
              <a:rPr lang="zh-CN" altLang="en-US" sz="40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？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671888" y="915988"/>
            <a:ext cx="5508625" cy="4227512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noFill/>
          </a:ln>
          <a:effectLst/>
          <a:extLst/>
        </p:spPr>
        <p:txBody>
          <a:bodyPr lIns="86402" tIns="43201" rIns="86402" bIns="43201"/>
          <a:lstStyle>
            <a:lvl1pPr marL="323850" indent="-323850" algn="l" defTabSz="8636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01675" indent="-269875" algn="l" defTabSz="8636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rgbClr val="FFFFFF"/>
                </a:solidFill>
                <a:latin typeface="+mn-lt"/>
                <a:ea typeface="+mn-ea"/>
              </a:defRPr>
            </a:lvl2pPr>
            <a:lvl3pPr marL="1079500" indent="-215900" algn="l" defTabSz="8636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rgbClr val="FFFFFF"/>
                </a:solidFill>
                <a:latin typeface="+mn-lt"/>
                <a:ea typeface="+mn-ea"/>
              </a:defRPr>
            </a:lvl3pPr>
            <a:lvl4pPr marL="1511300" indent="-215900" algn="l" defTabSz="8636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rgbClr val="FFFFFF"/>
                </a:solidFill>
                <a:latin typeface="+mn-lt"/>
                <a:ea typeface="+mn-ea"/>
              </a:defRPr>
            </a:lvl4pPr>
            <a:lvl5pPr marL="1944688" indent="-215900" algn="l" defTabSz="8636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FFFFFF"/>
                </a:solidFill>
                <a:latin typeface="+mn-lt"/>
                <a:ea typeface="+mn-ea"/>
              </a:defRPr>
            </a:lvl5pPr>
            <a:lvl6pPr marL="2401888" indent="-215900" algn="l" defTabSz="863600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FFFFFF"/>
                </a:solidFill>
                <a:latin typeface="+mn-lt"/>
                <a:ea typeface="+mn-ea"/>
              </a:defRPr>
            </a:lvl6pPr>
            <a:lvl7pPr marL="2859088" indent="-215900" algn="l" defTabSz="863600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FFFFFF"/>
                </a:solidFill>
                <a:latin typeface="+mn-lt"/>
                <a:ea typeface="+mn-ea"/>
              </a:defRPr>
            </a:lvl7pPr>
            <a:lvl8pPr marL="3316288" indent="-215900" algn="l" defTabSz="863600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FFFFFF"/>
                </a:solidFill>
                <a:latin typeface="+mn-lt"/>
                <a:ea typeface="+mn-ea"/>
              </a:defRPr>
            </a:lvl8pPr>
            <a:lvl9pPr marL="3773488" indent="-215900" algn="l" defTabSz="863600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FFFFFF"/>
                </a:solidFill>
                <a:latin typeface="+mn-lt"/>
                <a:ea typeface="+mn-ea"/>
              </a:defRPr>
            </a:lvl9pPr>
          </a:lstStyle>
          <a:p>
            <a:pPr marL="0" indent="457200" eaLnBrk="1" hangingPunct="1">
              <a:buFontTx/>
              <a:buNone/>
              <a:defRPr/>
            </a:pPr>
            <a:r>
              <a:rPr lang="en-US" altLang="zh-CN" sz="2400" dirty="0" smtClean="0">
                <a:solidFill>
                  <a:schemeClr val="bg2"/>
                </a:solidFill>
                <a:ea typeface="黑体" pitchFamily="49" charset="-122"/>
              </a:rPr>
              <a:t>PubMed</a:t>
            </a:r>
            <a:r>
              <a:rPr lang="zh-CN" altLang="en-US" sz="2400" dirty="0" smtClean="0">
                <a:solidFill>
                  <a:schemeClr val="bg2"/>
                </a:solidFill>
                <a:ea typeface="黑体" pitchFamily="49" charset="-122"/>
              </a:rPr>
              <a:t>的海量数据相关但是无序，即使使用主题检索并进行出版时间的限定后，仍有大量文献需进行阅读筛选，极大的影响了检索效率，怎么办？</a:t>
            </a:r>
            <a:endParaRPr lang="en-US" altLang="zh-CN" sz="2400" dirty="0" smtClean="0">
              <a:solidFill>
                <a:schemeClr val="bg2"/>
              </a:solidFill>
              <a:ea typeface="黑体" pitchFamily="49" charset="-122"/>
            </a:endParaRPr>
          </a:p>
          <a:p>
            <a:pPr marL="0" indent="457200" eaLnBrk="1" hangingPunct="1">
              <a:buFontTx/>
              <a:buNone/>
              <a:defRPr/>
            </a:pPr>
            <a:r>
              <a:rPr lang="en-US" altLang="zh-CN" sz="2400" dirty="0" smtClean="0">
                <a:solidFill>
                  <a:schemeClr val="bg2"/>
                </a:solidFill>
                <a:ea typeface="黑体" pitchFamily="49" charset="-122"/>
              </a:rPr>
              <a:t>PubMed</a:t>
            </a:r>
            <a:r>
              <a:rPr lang="zh-CN" altLang="en-US" sz="2400" dirty="0" smtClean="0">
                <a:solidFill>
                  <a:schemeClr val="bg2"/>
                </a:solidFill>
                <a:ea typeface="黑体" pitchFamily="49" charset="-122"/>
              </a:rPr>
              <a:t>可以</a:t>
            </a:r>
            <a:r>
              <a:rPr lang="zh-CN" altLang="en-US" sz="2400" dirty="0">
                <a:solidFill>
                  <a:schemeClr val="bg2"/>
                </a:solidFill>
                <a:ea typeface="黑体" pitchFamily="49" charset="-122"/>
              </a:rPr>
              <a:t>对检索结果</a:t>
            </a:r>
            <a:r>
              <a:rPr lang="zh-CN" altLang="en-US" sz="2400" dirty="0" smtClean="0">
                <a:solidFill>
                  <a:schemeClr val="bg2"/>
                </a:solidFill>
                <a:ea typeface="黑体" pitchFamily="49" charset="-122"/>
              </a:rPr>
              <a:t>进行简单地排序、筛选，但是当检索者希望</a:t>
            </a:r>
            <a:r>
              <a:rPr lang="zh-CN" altLang="en-US" sz="2400" dirty="0">
                <a:solidFill>
                  <a:schemeClr val="bg2"/>
                </a:solidFill>
                <a:ea typeface="黑体" pitchFamily="49" charset="-122"/>
              </a:rPr>
              <a:t>对结果</a:t>
            </a:r>
            <a:r>
              <a:rPr lang="zh-CN" altLang="en-US" sz="2400" dirty="0" smtClean="0">
                <a:solidFill>
                  <a:schemeClr val="bg2"/>
                </a:solidFill>
                <a:ea typeface="黑体" pitchFamily="49" charset="-122"/>
              </a:rPr>
              <a:t>有更深</a:t>
            </a:r>
            <a:r>
              <a:rPr lang="zh-CN" altLang="en-US" sz="2400" dirty="0">
                <a:solidFill>
                  <a:schemeClr val="bg2"/>
                </a:solidFill>
                <a:ea typeface="黑体" pitchFamily="49" charset="-122"/>
              </a:rPr>
              <a:t>层次的分析</a:t>
            </a:r>
            <a:r>
              <a:rPr lang="en-US" altLang="zh-CN" sz="2400" dirty="0">
                <a:solidFill>
                  <a:schemeClr val="bg2"/>
                </a:solidFill>
                <a:ea typeface="黑体" pitchFamily="49" charset="-122"/>
              </a:rPr>
              <a:t>, </a:t>
            </a:r>
            <a:r>
              <a:rPr lang="zh-CN" altLang="en-US" sz="2400" dirty="0">
                <a:solidFill>
                  <a:schemeClr val="bg2"/>
                </a:solidFill>
                <a:ea typeface="黑体" pitchFamily="49" charset="-122"/>
              </a:rPr>
              <a:t>以便更快速</a:t>
            </a:r>
            <a:r>
              <a:rPr lang="en-US" altLang="zh-CN" sz="2400" dirty="0">
                <a:solidFill>
                  <a:schemeClr val="bg2"/>
                </a:solidFill>
                <a:ea typeface="黑体" pitchFamily="49" charset="-122"/>
              </a:rPr>
              <a:t>, </a:t>
            </a:r>
            <a:r>
              <a:rPr lang="zh-CN" altLang="en-US" sz="2400" dirty="0">
                <a:solidFill>
                  <a:schemeClr val="bg2"/>
                </a:solidFill>
                <a:ea typeface="黑体" pitchFamily="49" charset="-122"/>
              </a:rPr>
              <a:t>更精准的利用</a:t>
            </a:r>
            <a:r>
              <a:rPr lang="zh-CN" altLang="en-US" sz="2400" dirty="0" smtClean="0">
                <a:solidFill>
                  <a:schemeClr val="bg2"/>
                </a:solidFill>
                <a:ea typeface="黑体" pitchFamily="49" charset="-122"/>
              </a:rPr>
              <a:t>检索结果的时候，怎么办？</a:t>
            </a:r>
            <a:endParaRPr lang="en-US" altLang="zh-CN" sz="2400" dirty="0" smtClean="0">
              <a:solidFill>
                <a:schemeClr val="bg2"/>
              </a:solidFill>
              <a:ea typeface="黑体" pitchFamily="49" charset="-122"/>
            </a:endParaRPr>
          </a:p>
          <a:p>
            <a:pPr marL="0" indent="457200" eaLnBrk="1" hangingPunct="1">
              <a:buFontTx/>
              <a:buNone/>
              <a:defRPr/>
            </a:pPr>
            <a:r>
              <a:rPr lang="en-US" altLang="zh-CN" sz="2400" dirty="0" smtClean="0">
                <a:solidFill>
                  <a:schemeClr val="bg2"/>
                </a:solidFill>
                <a:ea typeface="黑体" pitchFamily="49" charset="-122"/>
              </a:rPr>
              <a:t>——</a:t>
            </a:r>
            <a:r>
              <a:rPr lang="zh-CN" altLang="en-US" sz="2400" dirty="0" smtClean="0">
                <a:solidFill>
                  <a:schemeClr val="bg2"/>
                </a:solidFill>
                <a:ea typeface="黑体" pitchFamily="49" charset="-122"/>
              </a:rPr>
              <a:t>使用知识挖掘工具</a:t>
            </a:r>
            <a:r>
              <a:rPr lang="en-US" altLang="zh-CN" sz="2400" dirty="0" err="1" smtClean="0">
                <a:solidFill>
                  <a:schemeClr val="bg2"/>
                </a:solidFill>
                <a:ea typeface="黑体" pitchFamily="49" charset="-122"/>
              </a:rPr>
              <a:t>GoPubMed</a:t>
            </a:r>
            <a:r>
              <a:rPr lang="zh-CN" altLang="en-US" sz="2400" dirty="0" smtClean="0">
                <a:solidFill>
                  <a:schemeClr val="bg2"/>
                </a:solidFill>
                <a:ea typeface="黑体" pitchFamily="49" charset="-122"/>
              </a:rPr>
              <a:t>，一个可以对</a:t>
            </a:r>
            <a:r>
              <a:rPr lang="en-US" altLang="zh-CN" sz="2400" dirty="0" smtClean="0">
                <a:solidFill>
                  <a:schemeClr val="bg2"/>
                </a:solidFill>
                <a:ea typeface="黑体" pitchFamily="49" charset="-122"/>
              </a:rPr>
              <a:t>PubMed</a:t>
            </a:r>
            <a:r>
              <a:rPr lang="zh-CN" altLang="en-US" sz="2400" dirty="0" smtClean="0">
                <a:solidFill>
                  <a:schemeClr val="bg2"/>
                </a:solidFill>
                <a:ea typeface="黑体" pitchFamily="49" charset="-122"/>
              </a:rPr>
              <a:t>检索结果进行探索、分析的工具。</a:t>
            </a:r>
            <a:endParaRPr lang="zh-CN" altLang="en-US" sz="2400" dirty="0">
              <a:solidFill>
                <a:schemeClr val="bg2"/>
              </a:solidFill>
              <a:ea typeface="黑体" pitchFamily="49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3059113" y="339725"/>
            <a:ext cx="1800225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258888" y="3579813"/>
            <a:ext cx="900112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2700338" y="2211388"/>
            <a:ext cx="935037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1258888" y="182563"/>
            <a:ext cx="7921625" cy="4910137"/>
            <a:chOff x="1331640" y="181819"/>
            <a:chExt cx="7640341" cy="4910211"/>
          </a:xfrm>
        </p:grpSpPr>
        <p:pic>
          <p:nvPicPr>
            <p:cNvPr id="15371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1577305"/>
              <a:ext cx="4171950" cy="351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1331640" y="181819"/>
              <a:ext cx="7640341" cy="145417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200" dirty="0"/>
                <a:t>为什么</a:t>
              </a:r>
              <a:r>
                <a:rPr lang="en-US" altLang="zh-CN" sz="3200" dirty="0" err="1"/>
                <a:t>GoPubMed</a:t>
              </a:r>
              <a:r>
                <a:rPr lang="zh-CN" altLang="en-US" sz="3200" dirty="0"/>
                <a:t>有如此强大的功能？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5436600" y="1577252"/>
              <a:ext cx="3535381" cy="35147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200" dirty="0"/>
                <a:t>这些本体</a:t>
              </a:r>
              <a:endParaRPr lang="en-US" altLang="zh-CN" sz="3200" dirty="0"/>
            </a:p>
            <a:p>
              <a:pPr algn="ctr">
                <a:defRPr/>
              </a:pPr>
              <a:r>
                <a:rPr lang="zh-CN" altLang="en-US" sz="3200" dirty="0"/>
                <a:t>包括生物医学</a:t>
              </a:r>
              <a:endParaRPr lang="en-US" altLang="zh-CN" sz="3200" dirty="0"/>
            </a:p>
            <a:p>
              <a:pPr algn="ctr">
                <a:defRPr/>
              </a:pPr>
              <a:r>
                <a:rPr lang="zh-CN" altLang="en-US" sz="3200" dirty="0"/>
                <a:t>所有概念</a:t>
              </a:r>
              <a:endParaRPr lang="en-US" altLang="zh-CN" sz="3200" dirty="0"/>
            </a:p>
            <a:p>
              <a:pPr algn="ctr">
                <a:defRPr/>
              </a:pPr>
              <a:r>
                <a:rPr lang="zh-CN" altLang="en-US" sz="3200" dirty="0"/>
                <a:t>及其语义关系</a:t>
              </a:r>
            </a:p>
          </p:txBody>
        </p:sp>
        <p:sp>
          <p:nvSpPr>
            <p:cNvPr id="10" name="右大括号 9"/>
            <p:cNvSpPr/>
            <p:nvPr/>
          </p:nvSpPr>
          <p:spPr>
            <a:xfrm>
              <a:off x="5503970" y="1707429"/>
              <a:ext cx="580299" cy="3168698"/>
            </a:xfrm>
            <a:prstGeom prst="rightBrac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" decel="7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build="allAtOnce" animBg="1"/>
      <p:bldP spid="2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317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2051050" y="2932113"/>
            <a:ext cx="3529013" cy="7921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rgbClr val="FF0000"/>
                </a:solidFill>
              </a:rPr>
              <a:t>了解</a:t>
            </a:r>
            <a:r>
              <a:rPr lang="en-US" altLang="zh-CN" sz="2400" dirty="0">
                <a:solidFill>
                  <a:srgbClr val="FF0000"/>
                </a:solidFill>
              </a:rPr>
              <a:t>prednisone</a:t>
            </a:r>
            <a:r>
              <a:rPr lang="zh-CN" altLang="en-US" sz="2400" dirty="0">
                <a:solidFill>
                  <a:srgbClr val="FF0000"/>
                </a:solidFill>
              </a:rPr>
              <a:t>用于肺纤维化治疗的情况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684213" y="3219450"/>
            <a:ext cx="1366837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标注 6"/>
          <p:cNvSpPr/>
          <p:nvPr/>
        </p:nvSpPr>
        <p:spPr>
          <a:xfrm>
            <a:off x="1979613" y="1419225"/>
            <a:ext cx="2087562" cy="1152525"/>
          </a:xfrm>
          <a:prstGeom prst="wedgeRectCallout">
            <a:avLst>
              <a:gd name="adj1" fmla="val -46992"/>
              <a:gd name="adj2" fmla="val 7693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rgbClr val="FF0000"/>
                </a:solidFill>
              </a:rPr>
              <a:t>了解某类药物在疾病治疗应用的情况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5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标注 4"/>
          <p:cNvSpPr/>
          <p:nvPr/>
        </p:nvSpPr>
        <p:spPr>
          <a:xfrm>
            <a:off x="1258888" y="50800"/>
            <a:ext cx="3025775" cy="1152525"/>
          </a:xfrm>
          <a:prstGeom prst="wedgeRectCallout">
            <a:avLst>
              <a:gd name="adj1" fmla="val -46992"/>
              <a:gd name="adj2" fmla="val 7693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rgbClr val="FF0000"/>
                </a:solidFill>
              </a:rPr>
              <a:t>查找中国使用</a:t>
            </a:r>
            <a:r>
              <a:rPr lang="en-US" altLang="zh-CN" sz="2400" dirty="0">
                <a:solidFill>
                  <a:srgbClr val="FF0000"/>
                </a:solidFill>
              </a:rPr>
              <a:t>prednisone</a:t>
            </a:r>
            <a:r>
              <a:rPr lang="zh-CN" altLang="en-US" sz="2400" dirty="0">
                <a:solidFill>
                  <a:srgbClr val="FF0000"/>
                </a:solidFill>
              </a:rPr>
              <a:t>治疗</a:t>
            </a:r>
          </a:p>
          <a:p>
            <a:pPr algn="ctr">
              <a:defRPr/>
            </a:pPr>
            <a:r>
              <a:rPr lang="zh-CN" altLang="en-US" sz="2400" dirty="0">
                <a:solidFill>
                  <a:srgbClr val="FF0000"/>
                </a:solidFill>
              </a:rPr>
              <a:t>肺纤维化的研究文章</a:t>
            </a:r>
          </a:p>
        </p:txBody>
      </p:sp>
      <p:sp>
        <p:nvSpPr>
          <p:cNvPr id="6" name="矩形标注 5"/>
          <p:cNvSpPr/>
          <p:nvPr/>
        </p:nvSpPr>
        <p:spPr>
          <a:xfrm>
            <a:off x="1619250" y="2427288"/>
            <a:ext cx="3024188" cy="1152525"/>
          </a:xfrm>
          <a:prstGeom prst="wedgeRectCallout">
            <a:avLst>
              <a:gd name="adj1" fmla="val -46992"/>
              <a:gd name="adj2" fmla="val 7693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rgbClr val="FF0000"/>
                </a:solidFill>
              </a:rPr>
              <a:t>查看这些文章的期刊分布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7350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915988"/>
            <a:ext cx="16478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 bwMode="auto">
          <a:xfrm>
            <a:off x="7524750" y="557213"/>
            <a:ext cx="987425" cy="35877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8" name="矩形 7"/>
          <p:cNvSpPr/>
          <p:nvPr/>
        </p:nvSpPr>
        <p:spPr bwMode="auto">
          <a:xfrm>
            <a:off x="34925" y="1565275"/>
            <a:ext cx="989013" cy="35877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1116013" y="915988"/>
            <a:ext cx="4392612" cy="84613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 bwMode="auto">
          <a:xfrm>
            <a:off x="34925" y="4300538"/>
            <a:ext cx="493713" cy="35877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2" name="矩形标注 11"/>
          <p:cNvSpPr/>
          <p:nvPr/>
        </p:nvSpPr>
        <p:spPr>
          <a:xfrm>
            <a:off x="1258888" y="4227513"/>
            <a:ext cx="3529012" cy="647700"/>
          </a:xfrm>
          <a:prstGeom prst="wedgeRectCallout">
            <a:avLst>
              <a:gd name="adj1" fmla="val -69972"/>
              <a:gd name="adj2" fmla="val -1411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dirty="0">
                <a:solidFill>
                  <a:srgbClr val="FF0000"/>
                </a:solidFill>
              </a:rPr>
              <a:t>查看详细摘要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971550" y="1905000"/>
            <a:ext cx="66976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800">
                <a:solidFill>
                  <a:schemeClr val="bg1"/>
                </a:solidFill>
              </a:rPr>
              <a:t>Thanks</a:t>
            </a:r>
            <a:r>
              <a:rPr lang="zh-CN" altLang="en-US" sz="4800">
                <a:solidFill>
                  <a:schemeClr val="bg1"/>
                </a:solidFill>
              </a:rPr>
              <a:t>！</a:t>
            </a:r>
          </a:p>
        </p:txBody>
      </p:sp>
      <p:grpSp>
        <p:nvGrpSpPr>
          <p:cNvPr id="46083" name="组合 7"/>
          <p:cNvGrpSpPr>
            <a:grpSpLocks/>
          </p:cNvGrpSpPr>
          <p:nvPr/>
        </p:nvGrpSpPr>
        <p:grpSpPr bwMode="auto">
          <a:xfrm>
            <a:off x="539750" y="2211388"/>
            <a:ext cx="8208963" cy="692150"/>
            <a:chOff x="2077194" y="2161394"/>
            <a:chExt cx="4968552" cy="1012424"/>
          </a:xfrm>
        </p:grpSpPr>
        <p:sp>
          <p:nvSpPr>
            <p:cNvPr id="6" name="矩形 5"/>
            <p:cNvSpPr/>
            <p:nvPr/>
          </p:nvSpPr>
          <p:spPr>
            <a:xfrm>
              <a:off x="4574442" y="2161394"/>
              <a:ext cx="2471304" cy="1012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altLang="zh-CN" dirty="0">
                <a:solidFill>
                  <a:schemeClr val="accent3">
                    <a:lumMod val="20000"/>
                    <a:lumOff val="80000"/>
                  </a:schemeClr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077194" y="2816219"/>
              <a:ext cx="2497248" cy="3575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内容占位符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6" name="矩形 5"/>
          <p:cNvSpPr/>
          <p:nvPr/>
        </p:nvSpPr>
        <p:spPr>
          <a:xfrm>
            <a:off x="-7453313" y="-596900"/>
            <a:ext cx="8569326" cy="6048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下箭头 4"/>
          <p:cNvSpPr/>
          <p:nvPr/>
        </p:nvSpPr>
        <p:spPr>
          <a:xfrm rot="5400000" flipV="1">
            <a:off x="1692276" y="1131887"/>
            <a:ext cx="144462" cy="1008063"/>
          </a:xfrm>
          <a:prstGeom prst="downArrow">
            <a:avLst>
              <a:gd name="adj1" fmla="val 50000"/>
              <a:gd name="adj2" fmla="val 1359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下箭头 8"/>
          <p:cNvSpPr/>
          <p:nvPr/>
        </p:nvSpPr>
        <p:spPr>
          <a:xfrm rot="5400000" flipV="1">
            <a:off x="1693069" y="3075781"/>
            <a:ext cx="142875" cy="1008063"/>
          </a:xfrm>
          <a:prstGeom prst="downArrow">
            <a:avLst>
              <a:gd name="adj1" fmla="val 50000"/>
              <a:gd name="adj2" fmla="val 1359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268538" y="915988"/>
            <a:ext cx="6191250" cy="15113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dirty="0" err="1"/>
              <a:t>GoPubMed</a:t>
            </a:r>
            <a:r>
              <a:rPr lang="zh-CN" altLang="en-US" dirty="0"/>
              <a:t>是</a:t>
            </a:r>
            <a:r>
              <a:rPr lang="en-US" altLang="zh-CN" dirty="0"/>
              <a:t>2005</a:t>
            </a:r>
            <a:r>
              <a:rPr lang="zh-CN" altLang="en-US" dirty="0"/>
              <a:t>年由德国</a:t>
            </a:r>
            <a:r>
              <a:rPr lang="en-US" altLang="zh-CN" dirty="0" err="1"/>
              <a:t>Transinsight</a:t>
            </a:r>
            <a:r>
              <a:rPr lang="zh-CN" altLang="en-US" dirty="0"/>
              <a:t>公司推出的具有搜索功能与统计分析功能的生物医学检索系统</a:t>
            </a:r>
            <a:r>
              <a:rPr lang="en-US" altLang="zh-CN" dirty="0"/>
              <a:t>——</a:t>
            </a:r>
            <a:r>
              <a:rPr lang="zh-CN" altLang="en-US" dirty="0"/>
              <a:t>对</a:t>
            </a:r>
            <a:r>
              <a:rPr lang="en-US" altLang="zh-CN" dirty="0"/>
              <a:t>PubMed </a:t>
            </a:r>
            <a:r>
              <a:rPr lang="zh-CN" altLang="en-US" dirty="0"/>
              <a:t>进行智能检索、分类导航和深度开发的工具</a:t>
            </a:r>
            <a:r>
              <a:rPr lang="en-US" altLang="zh-CN" dirty="0"/>
              <a:t>, </a:t>
            </a:r>
            <a:r>
              <a:rPr lang="zh-CN" altLang="en-US" dirty="0"/>
              <a:t>也是一种对检索结果进行多角度统计分析的软件。</a:t>
            </a:r>
          </a:p>
        </p:txBody>
      </p:sp>
      <p:sp>
        <p:nvSpPr>
          <p:cNvPr id="8" name="矩形 7"/>
          <p:cNvSpPr/>
          <p:nvPr/>
        </p:nvSpPr>
        <p:spPr>
          <a:xfrm>
            <a:off x="2268538" y="2932113"/>
            <a:ext cx="6191250" cy="1584325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dirty="0" err="1"/>
              <a:t>GoPubMed</a:t>
            </a:r>
            <a:r>
              <a:rPr lang="en-US" altLang="zh-CN" sz="2000" dirty="0"/>
              <a:t> </a:t>
            </a:r>
            <a:r>
              <a:rPr lang="zh-CN" altLang="en-US" sz="2000" dirty="0"/>
              <a:t>是为</a:t>
            </a:r>
            <a:r>
              <a:rPr lang="en-US" altLang="zh-CN" sz="2000" dirty="0"/>
              <a:t>PubMed </a:t>
            </a:r>
            <a:r>
              <a:rPr lang="zh-CN" altLang="en-US" sz="2000" dirty="0"/>
              <a:t>而诞生的</a:t>
            </a:r>
            <a:r>
              <a:rPr lang="en-US" altLang="zh-CN" sz="2000" dirty="0"/>
              <a:t>, </a:t>
            </a:r>
            <a:r>
              <a:rPr lang="zh-CN" altLang="en-US" sz="2000" dirty="0"/>
              <a:t>它的数据源与美国国立医学图书馆</a:t>
            </a:r>
            <a:r>
              <a:rPr lang="en-US" altLang="zh-CN" sz="2000" dirty="0"/>
              <a:t>NCBI </a:t>
            </a:r>
            <a:r>
              <a:rPr lang="zh-CN" altLang="en-US" sz="2000" dirty="0"/>
              <a:t>平台上的</a:t>
            </a:r>
            <a:r>
              <a:rPr lang="en-US" altLang="zh-CN" sz="2000" dirty="0"/>
              <a:t>PubMed </a:t>
            </a:r>
            <a:r>
              <a:rPr lang="zh-CN" altLang="en-US" sz="2000" dirty="0"/>
              <a:t>完全一样</a:t>
            </a:r>
            <a:r>
              <a:rPr lang="en-US" altLang="zh-CN" sz="2000" dirty="0"/>
              <a:t>, </a:t>
            </a:r>
            <a:r>
              <a:rPr lang="zh-CN" altLang="en-US" sz="2000" dirty="0"/>
              <a:t>其本身并没有数据库。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2888" y="284163"/>
            <a:ext cx="800100" cy="4375150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黑体" pitchFamily="49" charset="-122"/>
                <a:ea typeface="黑体" pitchFamily="49" charset="-122"/>
              </a:rPr>
              <a:t>二、</a:t>
            </a:r>
            <a:r>
              <a:rPr lang="en-US" altLang="zh-CN" sz="4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黑体" pitchFamily="49" charset="-122"/>
                <a:ea typeface="黑体" pitchFamily="49" charset="-122"/>
              </a:rPr>
              <a:t>GoPubMed</a:t>
            </a:r>
            <a:r>
              <a:rPr lang="zh-CN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黑体" pitchFamily="49" charset="-122"/>
                <a:ea typeface="黑体" pitchFamily="49" charset="-122"/>
              </a:rPr>
              <a:t>简介</a:t>
            </a:r>
            <a:endParaRPr lang="zh-CN" altLang="en-US" sz="4000" b="1" dirty="0">
              <a:solidFill>
                <a:schemeClr val="accent3">
                  <a:lumMod val="20000"/>
                  <a:lumOff val="80000"/>
                </a:schemeClr>
              </a:solidFill>
              <a:latin typeface="黑体" pitchFamily="49" charset="-122"/>
              <a:ea typeface="黑体" pitchFamily="49" charset="-122"/>
              <a:cs typeface="Arial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11413" y="1492250"/>
            <a:ext cx="5473700" cy="18002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2"/>
              </a:rPr>
              <a:t>http://www.gopubmed.org</a:t>
            </a:r>
            <a:endParaRPr lang="en-US" altLang="zh-CN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r>
              <a:rPr lang="en-US" altLang="zh-CN" sz="3200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3"/>
              </a:rPr>
              <a:t>http://www.gopubmed.com</a:t>
            </a:r>
            <a:endParaRPr lang="en-US" altLang="zh-CN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58025E-6 L 0.95677 -3.5802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8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2" presetClass="entr" presetSubtype="8" accel="4000" decel="7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accel="4000" decel="7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9" grpId="0" animBg="1"/>
      <p:bldP spid="7" grpId="0" animBg="1"/>
      <p:bldP spid="8" grpId="0" animBg="1"/>
      <p:bldP spid="10" grpId="0"/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884988" y="1284288"/>
            <a:ext cx="1719262" cy="25749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检索者可以根据这些分类快速找到自己需要的文献，从而大大缩短阅读检出文献的时间</a:t>
            </a:r>
          </a:p>
        </p:txBody>
      </p:sp>
      <p:sp>
        <p:nvSpPr>
          <p:cNvPr id="4" name="矩形 3"/>
          <p:cNvSpPr/>
          <p:nvPr/>
        </p:nvSpPr>
        <p:spPr>
          <a:xfrm>
            <a:off x="4356100" y="1284288"/>
            <a:ext cx="2592388" cy="25749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黑体" pitchFamily="49" charset="-122"/>
                <a:ea typeface="黑体" pitchFamily="49" charset="-122"/>
              </a:rPr>
              <a:t>利用算法从中提取</a:t>
            </a:r>
            <a:r>
              <a:rPr lang="en-US" altLang="zh-CN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黑体" pitchFamily="49" charset="-122"/>
                <a:ea typeface="黑体" pitchFamily="49" charset="-122"/>
              </a:rPr>
              <a:t>GO </a:t>
            </a:r>
            <a:r>
              <a:rPr lang="zh-CN" alt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黑体" pitchFamily="49" charset="-122"/>
                <a:ea typeface="黑体" pitchFamily="49" charset="-122"/>
              </a:rPr>
              <a:t>术语、</a:t>
            </a:r>
            <a:r>
              <a:rPr lang="en-US" altLang="zh-CN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黑体" pitchFamily="49" charset="-122"/>
                <a:ea typeface="黑体" pitchFamily="49" charset="-122"/>
              </a:rPr>
              <a:t>MeSH</a:t>
            </a:r>
            <a:r>
              <a:rPr lang="zh-CN" alt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黑体" pitchFamily="49" charset="-122"/>
                <a:ea typeface="黑体" pitchFamily="49" charset="-122"/>
              </a:rPr>
              <a:t>主题词、</a:t>
            </a:r>
            <a:r>
              <a:rPr lang="en-US" altLang="zh-CN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黑体" pitchFamily="49" charset="-122"/>
                <a:ea typeface="黑体" pitchFamily="49" charset="-122"/>
              </a:rPr>
              <a:t>UniProt</a:t>
            </a:r>
            <a:r>
              <a:rPr lang="zh-CN" alt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黑体" pitchFamily="49" charset="-122"/>
                <a:ea typeface="黑体" pitchFamily="49" charset="-122"/>
              </a:rPr>
              <a:t>蛋白质名称，自动生成临时基因本体、医学主题词表和蛋白质仓库，从而对检索结果进行分类</a:t>
            </a:r>
          </a:p>
        </p:txBody>
      </p:sp>
      <p:sp>
        <p:nvSpPr>
          <p:cNvPr id="5" name="矩形 4"/>
          <p:cNvSpPr/>
          <p:nvPr/>
        </p:nvSpPr>
        <p:spPr>
          <a:xfrm>
            <a:off x="-2700338" y="0"/>
            <a:ext cx="3959226" cy="51435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9750" y="1314450"/>
            <a:ext cx="381635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EEEFF3"/>
                </a:solidFill>
                <a:latin typeface="黑体" pitchFamily="49" charset="-122"/>
                <a:ea typeface="黑体" pitchFamily="49" charset="-122"/>
              </a:rPr>
              <a:t>原理：将读者检索提问词提交给</a:t>
            </a:r>
            <a:r>
              <a:rPr lang="en-US" altLang="zh-CN" sz="2000">
                <a:solidFill>
                  <a:srgbClr val="EEEFF3"/>
                </a:solidFill>
                <a:latin typeface="黑体" pitchFamily="49" charset="-122"/>
                <a:ea typeface="黑体" pitchFamily="49" charset="-122"/>
              </a:rPr>
              <a:t>PubMed,</a:t>
            </a:r>
            <a:r>
              <a:rPr lang="zh-CN" altLang="en-US" sz="2000">
                <a:solidFill>
                  <a:srgbClr val="EEEFF3"/>
                </a:solidFill>
                <a:latin typeface="黑体" pitchFamily="49" charset="-122"/>
                <a:ea typeface="黑体" pitchFamily="49" charset="-122"/>
              </a:rPr>
              <a:t>接收</a:t>
            </a:r>
            <a:r>
              <a:rPr lang="en-US" altLang="zh-CN" sz="2000">
                <a:solidFill>
                  <a:srgbClr val="EEEFF3"/>
                </a:solidFill>
                <a:latin typeface="黑体" pitchFamily="49" charset="-122"/>
                <a:ea typeface="黑体" pitchFamily="49" charset="-122"/>
              </a:rPr>
              <a:t>PubMed</a:t>
            </a:r>
            <a:r>
              <a:rPr lang="zh-CN" altLang="en-US" sz="2000">
                <a:solidFill>
                  <a:srgbClr val="EEEFF3"/>
                </a:solidFill>
                <a:latin typeface="黑体" pitchFamily="49" charset="-122"/>
                <a:ea typeface="黑体" pitchFamily="49" charset="-122"/>
              </a:rPr>
              <a:t>的检索结果，利用</a:t>
            </a:r>
            <a:r>
              <a:rPr lang="en-US" altLang="zh-CN" sz="2000">
                <a:solidFill>
                  <a:srgbClr val="EEEFF3"/>
                </a:solidFill>
                <a:latin typeface="黑体" pitchFamily="49" charset="-122"/>
                <a:ea typeface="黑体" pitchFamily="49" charset="-122"/>
              </a:rPr>
              <a:t>GO(Gene Ontology,GO</a:t>
            </a:r>
            <a:r>
              <a:rPr lang="zh-CN" altLang="en-US" sz="2000">
                <a:solidFill>
                  <a:srgbClr val="EEEFF3"/>
                </a:solidFill>
                <a:latin typeface="黑体" pitchFamily="49" charset="-122"/>
                <a:ea typeface="黑体" pitchFamily="49" charset="-122"/>
              </a:rPr>
              <a:t>一基因本体</a:t>
            </a:r>
            <a:r>
              <a:rPr lang="en-US" altLang="zh-CN" sz="2000">
                <a:solidFill>
                  <a:srgbClr val="EEEFF3"/>
                </a:solidFill>
                <a:latin typeface="黑体" pitchFamily="49" charset="-122"/>
                <a:ea typeface="黑体" pitchFamily="49" charset="-122"/>
              </a:rPr>
              <a:t>)</a:t>
            </a:r>
            <a:r>
              <a:rPr lang="zh-CN" altLang="en-US" sz="2000">
                <a:solidFill>
                  <a:srgbClr val="EEEFF3"/>
                </a:solidFill>
                <a:latin typeface="黑体" pitchFamily="49" charset="-122"/>
                <a:ea typeface="黑体" pitchFamily="49" charset="-122"/>
              </a:rPr>
              <a:t>、</a:t>
            </a:r>
            <a:r>
              <a:rPr lang="en-US" altLang="zh-CN" sz="2000">
                <a:solidFill>
                  <a:srgbClr val="EEEFF3"/>
                </a:solidFill>
                <a:latin typeface="黑体" pitchFamily="49" charset="-122"/>
                <a:ea typeface="黑体" pitchFamily="49" charset="-122"/>
              </a:rPr>
              <a:t>MeSH(Medical Subject Headings</a:t>
            </a:r>
            <a:r>
              <a:rPr lang="zh-CN" altLang="en-US" sz="2000">
                <a:solidFill>
                  <a:srgbClr val="EEEFF3"/>
                </a:solidFill>
                <a:latin typeface="黑体" pitchFamily="49" charset="-122"/>
                <a:ea typeface="黑体" pitchFamily="49" charset="-122"/>
              </a:rPr>
              <a:t>，医学主题词表</a:t>
            </a:r>
            <a:r>
              <a:rPr lang="en-US" altLang="zh-CN" sz="2000">
                <a:solidFill>
                  <a:srgbClr val="EEEFF3"/>
                </a:solidFill>
                <a:latin typeface="黑体" pitchFamily="49" charset="-122"/>
                <a:ea typeface="黑体" pitchFamily="49" charset="-122"/>
              </a:rPr>
              <a:t>)</a:t>
            </a:r>
            <a:r>
              <a:rPr lang="zh-CN" altLang="en-US" sz="2000">
                <a:solidFill>
                  <a:srgbClr val="EEEFF3"/>
                </a:solidFill>
                <a:latin typeface="黑体" pitchFamily="49" charset="-122"/>
                <a:ea typeface="黑体" pitchFamily="49" charset="-122"/>
              </a:rPr>
              <a:t>和</a:t>
            </a:r>
            <a:r>
              <a:rPr lang="en-US" altLang="zh-CN" sz="2000">
                <a:solidFill>
                  <a:srgbClr val="EEEFF3"/>
                </a:solidFill>
                <a:latin typeface="黑体" pitchFamily="49" charset="-122"/>
                <a:ea typeface="黑体" pitchFamily="49" charset="-122"/>
              </a:rPr>
              <a:t>UniProt</a:t>
            </a:r>
            <a:r>
              <a:rPr lang="zh-CN" altLang="en-US" sz="2000">
                <a:solidFill>
                  <a:srgbClr val="EEEFF3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000">
                <a:solidFill>
                  <a:srgbClr val="EEEFF3"/>
                </a:solidFill>
                <a:latin typeface="黑体" pitchFamily="49" charset="-122"/>
                <a:ea typeface="黑体" pitchFamily="49" charset="-122"/>
              </a:rPr>
              <a:t>Universal Protein Resource</a:t>
            </a:r>
            <a:r>
              <a:rPr lang="zh-CN" altLang="en-US" sz="2000">
                <a:solidFill>
                  <a:srgbClr val="EEEFF3"/>
                </a:solidFill>
                <a:latin typeface="黑体" pitchFamily="49" charset="-122"/>
                <a:ea typeface="黑体" pitchFamily="49" charset="-122"/>
              </a:rPr>
              <a:t>，统一蛋白质资源）对检索结果进行提炼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5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0.34253 0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  <p:bldP spid="5" grpId="1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下箭头 4"/>
          <p:cNvSpPr/>
          <p:nvPr/>
        </p:nvSpPr>
        <p:spPr>
          <a:xfrm rot="5400000" flipV="1">
            <a:off x="4491038" y="-2747963"/>
            <a:ext cx="90488" cy="7561263"/>
          </a:xfrm>
          <a:prstGeom prst="downArrow">
            <a:avLst>
              <a:gd name="adj1" fmla="val 10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55650" y="1184275"/>
            <a:ext cx="1871663" cy="3198813"/>
          </a:xfrm>
          <a:prstGeom prst="rect">
            <a:avLst/>
          </a:prstGeom>
          <a:solidFill>
            <a:srgbClr val="8A0D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160" dirty="0"/>
              <a:t>what</a:t>
            </a:r>
            <a:endParaRPr lang="zh-CN" altLang="en-US" sz="2160" dirty="0"/>
          </a:p>
        </p:txBody>
      </p:sp>
      <p:sp>
        <p:nvSpPr>
          <p:cNvPr id="7" name="矩形 6"/>
          <p:cNvSpPr/>
          <p:nvPr/>
        </p:nvSpPr>
        <p:spPr>
          <a:xfrm>
            <a:off x="4572000" y="1184275"/>
            <a:ext cx="1871663" cy="3198813"/>
          </a:xfrm>
          <a:prstGeom prst="rect">
            <a:avLst/>
          </a:prstGeom>
          <a:solidFill>
            <a:srgbClr val="735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160" dirty="0"/>
              <a:t>where</a:t>
            </a:r>
            <a:endParaRPr lang="zh-CN" altLang="en-US" sz="2160" dirty="0"/>
          </a:p>
        </p:txBody>
      </p:sp>
      <p:sp>
        <p:nvSpPr>
          <p:cNvPr id="8" name="矩形 7"/>
          <p:cNvSpPr/>
          <p:nvPr/>
        </p:nvSpPr>
        <p:spPr>
          <a:xfrm>
            <a:off x="2700338" y="1184275"/>
            <a:ext cx="1800225" cy="3198813"/>
          </a:xfrm>
          <a:prstGeom prst="rect">
            <a:avLst/>
          </a:prstGeom>
          <a:solidFill>
            <a:srgbClr val="CA67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160" dirty="0"/>
              <a:t>who</a:t>
            </a:r>
            <a:endParaRPr lang="zh-CN" altLang="en-US" sz="2160" dirty="0"/>
          </a:p>
        </p:txBody>
      </p:sp>
      <p:sp>
        <p:nvSpPr>
          <p:cNvPr id="9" name="矩形 8"/>
          <p:cNvSpPr/>
          <p:nvPr/>
        </p:nvSpPr>
        <p:spPr>
          <a:xfrm>
            <a:off x="6516688" y="1187450"/>
            <a:ext cx="1800225" cy="3195638"/>
          </a:xfrm>
          <a:prstGeom prst="rect">
            <a:avLst/>
          </a:prstGeom>
          <a:solidFill>
            <a:srgbClr val="1B7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160" dirty="0"/>
              <a:t>when</a:t>
            </a:r>
            <a:endParaRPr lang="zh-CN" altLang="en-US" sz="2160" dirty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39750" y="336550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GoPubMed</a:t>
            </a:r>
            <a:r>
              <a:rPr lang="zh-CN" altLang="en-US" sz="320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的分类统计分析功能</a:t>
            </a:r>
            <a:r>
              <a:rPr lang="en-US" altLang="zh-CN" sz="320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320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四个“</a:t>
            </a:r>
            <a:r>
              <a:rPr lang="en-US" altLang="zh-CN" sz="320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W</a:t>
            </a:r>
            <a:r>
              <a:rPr lang="zh-CN" altLang="en-US" sz="320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”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下箭头 4"/>
          <p:cNvSpPr/>
          <p:nvPr/>
        </p:nvSpPr>
        <p:spPr>
          <a:xfrm rot="5400000" flipV="1">
            <a:off x="4491038" y="-2747963"/>
            <a:ext cx="90488" cy="7561263"/>
          </a:xfrm>
          <a:prstGeom prst="downArrow">
            <a:avLst>
              <a:gd name="adj1" fmla="val 10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55650" y="1184275"/>
            <a:ext cx="1871663" cy="3619500"/>
          </a:xfrm>
          <a:prstGeom prst="rect">
            <a:avLst/>
          </a:prstGeom>
          <a:solidFill>
            <a:srgbClr val="8A0D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60" dirty="0"/>
          </a:p>
        </p:txBody>
      </p:sp>
      <p:sp>
        <p:nvSpPr>
          <p:cNvPr id="7" name="矩形 6"/>
          <p:cNvSpPr/>
          <p:nvPr/>
        </p:nvSpPr>
        <p:spPr>
          <a:xfrm>
            <a:off x="4572000" y="1184275"/>
            <a:ext cx="1871663" cy="3619500"/>
          </a:xfrm>
          <a:prstGeom prst="rect">
            <a:avLst/>
          </a:prstGeom>
          <a:solidFill>
            <a:srgbClr val="735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60"/>
          </a:p>
        </p:txBody>
      </p:sp>
      <p:sp>
        <p:nvSpPr>
          <p:cNvPr id="8" name="矩形 7"/>
          <p:cNvSpPr/>
          <p:nvPr/>
        </p:nvSpPr>
        <p:spPr>
          <a:xfrm>
            <a:off x="2700338" y="1184275"/>
            <a:ext cx="1800225" cy="3619500"/>
          </a:xfrm>
          <a:prstGeom prst="rect">
            <a:avLst/>
          </a:prstGeom>
          <a:solidFill>
            <a:srgbClr val="CA67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60"/>
          </a:p>
        </p:txBody>
      </p:sp>
      <p:sp>
        <p:nvSpPr>
          <p:cNvPr id="9" name="矩形 8"/>
          <p:cNvSpPr/>
          <p:nvPr/>
        </p:nvSpPr>
        <p:spPr>
          <a:xfrm>
            <a:off x="6516688" y="1187450"/>
            <a:ext cx="1800225" cy="3616325"/>
          </a:xfrm>
          <a:prstGeom prst="rect">
            <a:avLst/>
          </a:prstGeom>
          <a:solidFill>
            <a:srgbClr val="1B7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60"/>
          </a:p>
        </p:txBody>
      </p:sp>
      <p:sp>
        <p:nvSpPr>
          <p:cNvPr id="10" name="矩形 9"/>
          <p:cNvSpPr/>
          <p:nvPr/>
        </p:nvSpPr>
        <p:spPr>
          <a:xfrm>
            <a:off x="755650" y="1797050"/>
            <a:ext cx="1871663" cy="27908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对检索的主题内容进行分类统计</a:t>
            </a:r>
          </a:p>
        </p:txBody>
      </p:sp>
      <p:sp>
        <p:nvSpPr>
          <p:cNvPr id="11" name="矩形 10"/>
          <p:cNvSpPr/>
          <p:nvPr/>
        </p:nvSpPr>
        <p:spPr>
          <a:xfrm>
            <a:off x="2701925" y="1797050"/>
            <a:ext cx="1798638" cy="27908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dirty="0"/>
              <a:t>对作者信息进行分类统计，可以找到相关研究领域的领先科学家或研究中心</a:t>
            </a:r>
          </a:p>
        </p:txBody>
      </p:sp>
      <p:sp>
        <p:nvSpPr>
          <p:cNvPr id="12" name="矩形 11"/>
          <p:cNvSpPr/>
          <p:nvPr/>
        </p:nvSpPr>
        <p:spPr>
          <a:xfrm>
            <a:off x="4573588" y="1797050"/>
            <a:ext cx="1873250" cy="27908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dirty="0"/>
              <a:t>对作者国家信息、出版物信息进行分类统计。</a:t>
            </a:r>
          </a:p>
        </p:txBody>
      </p:sp>
      <p:sp>
        <p:nvSpPr>
          <p:cNvPr id="13" name="矩形 12"/>
          <p:cNvSpPr/>
          <p:nvPr/>
        </p:nvSpPr>
        <p:spPr>
          <a:xfrm>
            <a:off x="6516688" y="1797050"/>
            <a:ext cx="1800225" cy="27908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dirty="0"/>
              <a:t>对出版时间进行分类统计，一方面按年统计检索结果的项目</a:t>
            </a:r>
            <a:r>
              <a:rPr lang="en-US" altLang="zh-CN" dirty="0"/>
              <a:t>, </a:t>
            </a:r>
            <a:r>
              <a:rPr lang="zh-CN" altLang="en-US" dirty="0"/>
              <a:t>另</a:t>
            </a:r>
          </a:p>
          <a:p>
            <a:pPr>
              <a:defRPr/>
            </a:pPr>
            <a:r>
              <a:rPr lang="zh-CN" altLang="en-US" dirty="0"/>
              <a:t>一方面按出版时间距离统计检索结果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46250" y="336550"/>
            <a:ext cx="5508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320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介  绍</a:t>
            </a:r>
          </a:p>
        </p:txBody>
      </p:sp>
      <p:sp>
        <p:nvSpPr>
          <p:cNvPr id="3" name="矩形 2"/>
          <p:cNvSpPr/>
          <p:nvPr/>
        </p:nvSpPr>
        <p:spPr>
          <a:xfrm>
            <a:off x="755650" y="1276350"/>
            <a:ext cx="1871663" cy="520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/>
              <a:t>what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2700338" y="1276350"/>
            <a:ext cx="1800225" cy="520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/>
              <a:t>who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4572000" y="1258888"/>
            <a:ext cx="1874838" cy="520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/>
              <a:t>where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6513513" y="1258888"/>
            <a:ext cx="1803400" cy="520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/>
              <a:t>when</a:t>
            </a:r>
            <a:endParaRPr lang="zh-CN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accel="23000" decel="5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0000" y="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accel="23000" decel="5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0000" y="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accel="23000" decel="5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0000" y="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accel="23000" decel="5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00000" y="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51899E-6 L 4.16667E-6 -0.34826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41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51899E-6 L 3.05556E-6 -0.3482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41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51899E-6 L 5.55112E-17 -0.3482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41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78172E-6 L -1.11111E-6 -0.34857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5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6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4" grpId="0"/>
      <p:bldP spid="3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84213" y="195263"/>
            <a:ext cx="503237" cy="4752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r>
              <a:rPr lang="en-US" altLang="zh-CN" sz="28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黑体" pitchFamily="49" charset="-122"/>
                <a:ea typeface="黑体" pitchFamily="49" charset="-122"/>
              </a:rPr>
              <a:t>GoPubMed</a:t>
            </a:r>
            <a:r>
              <a:rPr lang="zh-CN" alt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黑体" pitchFamily="49" charset="-122"/>
                <a:ea typeface="黑体" pitchFamily="49" charset="-122"/>
              </a:rPr>
              <a:t>界面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5263"/>
            <a:ext cx="79565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501650"/>
            <a:ext cx="3935412" cy="405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下箭头 4"/>
          <p:cNvSpPr/>
          <p:nvPr/>
        </p:nvSpPr>
        <p:spPr>
          <a:xfrm rot="5400000">
            <a:off x="4548982" y="743744"/>
            <a:ext cx="90487" cy="7921625"/>
          </a:xfrm>
          <a:prstGeom prst="downArrow">
            <a:avLst>
              <a:gd name="adj1" fmla="val 10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下箭头 5"/>
          <p:cNvSpPr/>
          <p:nvPr/>
        </p:nvSpPr>
        <p:spPr>
          <a:xfrm rot="5400000">
            <a:off x="4523582" y="-3504406"/>
            <a:ext cx="90487" cy="7921625"/>
          </a:xfrm>
          <a:prstGeom prst="downArrow">
            <a:avLst>
              <a:gd name="adj1" fmla="val 10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矩形标注 7"/>
          <p:cNvSpPr/>
          <p:nvPr/>
        </p:nvSpPr>
        <p:spPr>
          <a:xfrm>
            <a:off x="5364163" y="950913"/>
            <a:ext cx="3165475" cy="3529012"/>
          </a:xfrm>
          <a:prstGeom prst="wedgeRectCallout">
            <a:avLst>
              <a:gd name="adj1" fmla="val -130315"/>
              <a:gd name="adj2" fmla="val -18055"/>
            </a:avLst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/>
              <a:t>What</a:t>
            </a:r>
          </a:p>
          <a:p>
            <a:pPr algn="ctr">
              <a:defRPr/>
            </a:pPr>
            <a:r>
              <a:rPr lang="zh-CN" altLang="en-US" dirty="0"/>
              <a:t>高频词和研究领域分类</a:t>
            </a:r>
          </a:p>
        </p:txBody>
      </p:sp>
      <p:sp>
        <p:nvSpPr>
          <p:cNvPr id="12" name="矩形标注 11"/>
          <p:cNvSpPr/>
          <p:nvPr/>
        </p:nvSpPr>
        <p:spPr>
          <a:xfrm>
            <a:off x="5364163" y="915988"/>
            <a:ext cx="3165475" cy="3529012"/>
          </a:xfrm>
          <a:prstGeom prst="wedgeRectCallout">
            <a:avLst>
              <a:gd name="adj1" fmla="val -147440"/>
              <a:gd name="adj2" fmla="val -2676"/>
            </a:avLst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/>
              <a:t>Who</a:t>
            </a:r>
          </a:p>
          <a:p>
            <a:pPr algn="ctr">
              <a:defRPr/>
            </a:pPr>
            <a:r>
              <a:rPr lang="zh-CN" altLang="en-US" dirty="0"/>
              <a:t>研究作者列表</a:t>
            </a:r>
          </a:p>
        </p:txBody>
      </p:sp>
      <p:sp>
        <p:nvSpPr>
          <p:cNvPr id="13" name="矩形标注 12"/>
          <p:cNvSpPr/>
          <p:nvPr/>
        </p:nvSpPr>
        <p:spPr>
          <a:xfrm>
            <a:off x="5364163" y="915988"/>
            <a:ext cx="3165475" cy="3529012"/>
          </a:xfrm>
          <a:prstGeom prst="wedgeRectCallout">
            <a:avLst>
              <a:gd name="adj1" fmla="val -155381"/>
              <a:gd name="adj2" fmla="val 7161"/>
            </a:avLst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/>
              <a:t>Where</a:t>
            </a:r>
          </a:p>
          <a:p>
            <a:pPr algn="ctr">
              <a:defRPr/>
            </a:pPr>
            <a:r>
              <a:rPr lang="zh-CN" altLang="en-US" dirty="0"/>
              <a:t>研究的分布地区和期刊</a:t>
            </a:r>
          </a:p>
        </p:txBody>
      </p:sp>
      <p:sp>
        <p:nvSpPr>
          <p:cNvPr id="14" name="矩形标注 13"/>
          <p:cNvSpPr/>
          <p:nvPr/>
        </p:nvSpPr>
        <p:spPr>
          <a:xfrm>
            <a:off x="5364163" y="915988"/>
            <a:ext cx="3165475" cy="3529012"/>
          </a:xfrm>
          <a:prstGeom prst="wedgeRectCallout">
            <a:avLst>
              <a:gd name="adj1" fmla="val -142627"/>
              <a:gd name="adj2" fmla="val 20285"/>
            </a:avLst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/>
              <a:t>When</a:t>
            </a:r>
          </a:p>
          <a:p>
            <a:pPr algn="ctr">
              <a:defRPr/>
            </a:pPr>
            <a:r>
              <a:rPr lang="zh-CN" altLang="en-US" dirty="0"/>
              <a:t>按时间分析或寻找最新文献</a:t>
            </a:r>
          </a:p>
        </p:txBody>
      </p:sp>
      <p:sp>
        <p:nvSpPr>
          <p:cNvPr id="2" name="矩形 1"/>
          <p:cNvSpPr/>
          <p:nvPr/>
        </p:nvSpPr>
        <p:spPr>
          <a:xfrm>
            <a:off x="827088" y="1924050"/>
            <a:ext cx="2016125" cy="50323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971550" y="2363788"/>
            <a:ext cx="1512888" cy="35242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24853E-8 L -4.44444E-6 0.14727 " pathEditMode="relative" rAng="0" ptsTypes="AA">
                                      <p:cBhvr>
                                        <p:cTn id="4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2007 L 0.00018 0.15221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8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2" grpId="0" animBg="1"/>
      <p:bldP spid="2" grpId="1" animBg="1"/>
      <p:bldP spid="2" grpId="2" animBg="1"/>
      <p:bldP spid="2" grpId="3" animBg="1"/>
      <p:bldP spid="2" grpId="4" animBg="1"/>
      <p:bldP spid="15" grpId="0" animBg="1"/>
      <p:bldP spid="15" grpId="1" animBg="1"/>
      <p:bldP spid="15" grpId="2" animBg="1"/>
      <p:bldP spid="15" grpId="3" animBg="1"/>
    </p:bldLst>
  </p:timing>
</p:sld>
</file>

<file path=ppt/theme/theme1.xml><?xml version="1.0" encoding="utf-8"?>
<a:theme xmlns:a="http://schemas.openxmlformats.org/drawingml/2006/main" name="艺术_蓝色靠椅">
  <a:themeElements>
    <a:clrScheme name="艺术_蓝色靠椅 13">
      <a:dk1>
        <a:srgbClr val="000000"/>
      </a:dk1>
      <a:lt1>
        <a:srgbClr val="294B87"/>
      </a:lt1>
      <a:dk2>
        <a:srgbClr val="D9ECF3"/>
      </a:dk2>
      <a:lt2>
        <a:srgbClr val="002850"/>
      </a:lt2>
      <a:accent1>
        <a:srgbClr val="3F76BF"/>
      </a:accent1>
      <a:accent2>
        <a:srgbClr val="00B000"/>
      </a:accent2>
      <a:accent3>
        <a:srgbClr val="ACB1C3"/>
      </a:accent3>
      <a:accent4>
        <a:srgbClr val="000000"/>
      </a:accent4>
      <a:accent5>
        <a:srgbClr val="AFBDDC"/>
      </a:accent5>
      <a:accent6>
        <a:srgbClr val="009F00"/>
      </a:accent6>
      <a:hlink>
        <a:srgbClr val="589CDA"/>
      </a:hlink>
      <a:folHlink>
        <a:srgbClr val="FFE701"/>
      </a:folHlink>
    </a:clrScheme>
    <a:fontScheme name="艺术_蓝色靠椅">
      <a:majorFont>
        <a:latin typeface="Arial"/>
        <a:ea typeface="华文新魏"/>
        <a:cs typeface=""/>
      </a:majorFont>
      <a:minorFont>
        <a:latin typeface="Arial"/>
        <a:ea typeface="隶书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艺术_蓝色靠椅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艺术_蓝色靠椅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艺术_蓝色靠椅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艺术_蓝色靠椅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艺术_蓝色靠椅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艺术_蓝色靠椅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艺术_蓝色靠椅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艺术_蓝色靠椅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艺术_蓝色靠椅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艺术_蓝色靠椅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艺术_蓝色靠椅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艺术_蓝色靠椅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艺术_蓝色靠椅 13">
        <a:dk1>
          <a:srgbClr val="000000"/>
        </a:dk1>
        <a:lt1>
          <a:srgbClr val="294B87"/>
        </a:lt1>
        <a:dk2>
          <a:srgbClr val="D9ECF3"/>
        </a:dk2>
        <a:lt2>
          <a:srgbClr val="002850"/>
        </a:lt2>
        <a:accent1>
          <a:srgbClr val="3F76BF"/>
        </a:accent1>
        <a:accent2>
          <a:srgbClr val="00B000"/>
        </a:accent2>
        <a:accent3>
          <a:srgbClr val="ACB1C3"/>
        </a:accent3>
        <a:accent4>
          <a:srgbClr val="000000"/>
        </a:accent4>
        <a:accent5>
          <a:srgbClr val="AFBDDC"/>
        </a:accent5>
        <a:accent6>
          <a:srgbClr val="009F00"/>
        </a:accent6>
        <a:hlink>
          <a:srgbClr val="589CDA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157258288</TotalTime>
  <Pages>0</Pages>
  <Words>937</Words>
  <Characters>0</Characters>
  <Application>Microsoft Office PowerPoint</Application>
  <DocSecurity>0</DocSecurity>
  <PresentationFormat>全屏显示(16:9)</PresentationFormat>
  <Lines>0</Lines>
  <Paragraphs>119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宋体</vt:lpstr>
      <vt:lpstr>华文新魏</vt:lpstr>
      <vt:lpstr>隶书</vt:lpstr>
      <vt:lpstr>Calibri</vt:lpstr>
      <vt:lpstr>黑体</vt:lpstr>
      <vt:lpstr>艺术_蓝色靠椅</vt:lpstr>
      <vt:lpstr>一把全新的科学解剖刀              ——GoPubMed的使用        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大益爱心茶室运营策划书</dc:title>
  <cp:lastModifiedBy>lch</cp:lastModifiedBy>
  <cp:revision>166</cp:revision>
  <cp:lastPrinted>1899-12-30T00:00:00Z</cp:lastPrinted>
  <dcterms:created xsi:type="dcterms:W3CDTF">2008-12-15T14:26:42Z</dcterms:created>
  <dcterms:modified xsi:type="dcterms:W3CDTF">2016-10-24T08:28:02Z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2052-8.1.0.3483</vt:lpwstr>
  </property>
</Properties>
</file>